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5" r:id="rId4"/>
    <p:sldMasterId id="2147483726" r:id="rId5"/>
    <p:sldMasterId id="2147483727" r:id="rId6"/>
    <p:sldMasterId id="2147483728" r:id="rId7"/>
    <p:sldMasterId id="2147483729" r:id="rId8"/>
    <p:sldMasterId id="2147483730" r:id="rId9"/>
    <p:sldMasterId id="2147483731"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Lst>
  <p:sldSz cy="5143500" cx="9144000"/>
  <p:notesSz cx="6858000" cy="9144000"/>
  <p:embeddedFontLst>
    <p:embeddedFont>
      <p:font typeface="Montserrat"/>
      <p:regular r:id="rId45"/>
      <p:bold r:id="rId46"/>
      <p:italic r:id="rId47"/>
      <p:boldItalic r:id="rId48"/>
    </p:embeddedFont>
    <p:embeddedFont>
      <p:font typeface="Arial Black"/>
      <p:regular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ArialBlack-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11" Type="http://schemas.openxmlformats.org/officeDocument/2006/relationships/notesMaster" Target="notesMasters/notesMaster1.xml"/><Relationship Id="rId10" Type="http://schemas.openxmlformats.org/officeDocument/2006/relationships/slideMaster" Target="slideMasters/slideMaster7.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3" name="Google Shape;54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8bfbb328f0_0_2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8bfbb328f0_0_2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g8bfbb328f0_0_2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b53c45e67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b53c45e67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gb53c45e67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8bfbb328f0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8bfbb328f0_0_2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g8bfbb328f0_0_2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8bfbb328f0_0_4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g8bfbb328f0_0_4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8a312b977c_0_3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8" name="Google Shape;648;g8a312b977c_0_3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8bfbb328f0_0_9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g8bfbb328f0_0_9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8ebd70a3f9_3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0" name="Google Shape;660;g8ebd70a3f9_3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8bfbb328f0_0_10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g8bfbb328f0_0_10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8bfbb328f0_0_10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1" name="Google Shape;671;g8bfbb328f0_0_10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8bfbb328f0_0_1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8" name="Google Shape;678;g8bfbb328f0_0_1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8f924b5d52161b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g38f924b5d52161b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8bfbb328f0_0_1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5" name="Google Shape;685;g8bfbb328f0_0_1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8bfbb328f0_0_1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1" name="Google Shape;691;g8bfbb328f0_0_1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8bfbb328f0_0_1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7" name="Google Shape;697;g8bfbb328f0_0_1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8bfbb328f0_0_1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4" name="Google Shape;704;g8bfbb328f0_0_1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8bfbb328f0_0_1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1" name="Google Shape;711;g8bfbb328f0_0_1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8bfbb328f0_0_1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8bfbb328f0_0_11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g8bfbb328f0_0_11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8ebd70a3f9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9" name="Google Shape;729;g8ebd70a3f9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8ebd70a3f9_3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6" name="Google Shape;736;g8ebd70a3f9_3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8bfbb328f0_0_1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8bfbb328f0_0_11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g8bfbb328f0_0_11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8bfbb328f0_0_1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7" name="Google Shape;757;g8bfbb328f0_0_1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 name="Google Shape;55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8bfbb328f0_0_11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g8bfbb328f0_0_1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8ebd70a3f9_3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g8ebd70a3f9_3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8bfbb328f0_0_12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6" name="Google Shape;786;g8bfbb328f0_0_1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2" name="Google Shape;79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8bfbb328f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g8bfbb328f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8bfbb328f0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g8bfbb328f0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8bfbb328f0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8bfbb328f0_0_2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g8bfbb328f0_0_2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8bfbb328f0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g8bfbb328f0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8bfbb328f0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g8bfbb328f0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8a312b977c_0_3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5" name="Google Shape;605;g8a312b977c_0_3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16" name="Shape 16"/>
        <p:cNvGrpSpPr/>
        <p:nvPr/>
      </p:nvGrpSpPr>
      <p:grpSpPr>
        <a:xfrm>
          <a:off x="0" y="0"/>
          <a:ext cx="0" cy="0"/>
          <a:chOff x="0" y="0"/>
          <a:chExt cx="0" cy="0"/>
        </a:xfrm>
      </p:grpSpPr>
      <p:sp>
        <p:nvSpPr>
          <p:cNvPr id="17" name="Google Shape;17;p2"/>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 type="body"/>
          </p:nvPr>
        </p:nvSpPr>
        <p:spPr>
          <a:xfrm>
            <a:off x="628650" y="1370013"/>
            <a:ext cx="3867150" cy="32623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
          <p:cNvSpPr txBox="1"/>
          <p:nvPr>
            <p:ph idx="2" type="body"/>
          </p:nvPr>
        </p:nvSpPr>
        <p:spPr>
          <a:xfrm>
            <a:off x="4648200" y="1370013"/>
            <a:ext cx="3867150" cy="32623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txBox="1"/>
          <p:nvPr>
            <p:ph idx="1" type="body"/>
          </p:nvPr>
        </p:nvSpPr>
        <p:spPr>
          <a:xfrm rot="5400000">
            <a:off x="2940844" y="-942181"/>
            <a:ext cx="3262312"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1"/>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5350669" y="1467644"/>
            <a:ext cx="4357687"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2"/>
          <p:cNvSpPr txBox="1"/>
          <p:nvPr>
            <p:ph idx="1" type="body"/>
          </p:nvPr>
        </p:nvSpPr>
        <p:spPr>
          <a:xfrm rot="5400000">
            <a:off x="1331119" y="-427831"/>
            <a:ext cx="4357687" cy="57626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2"/>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p14"/>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4"/>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6" name="Shape 96"/>
        <p:cNvGrpSpPr/>
        <p:nvPr/>
      </p:nvGrpSpPr>
      <p:grpSpPr>
        <a:xfrm>
          <a:off x="0" y="0"/>
          <a:ext cx="0" cy="0"/>
          <a:chOff x="0" y="0"/>
          <a:chExt cx="0" cy="0"/>
        </a:xfrm>
      </p:grpSpPr>
      <p:sp>
        <p:nvSpPr>
          <p:cNvPr id="97" name="Google Shape;97;p15"/>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5"/>
          <p:cNvSpPr txBox="1"/>
          <p:nvPr>
            <p:ph idx="1" type="subTitle"/>
          </p:nvPr>
        </p:nvSpPr>
        <p:spPr>
          <a:xfrm>
            <a:off x="1143000" y="2701925"/>
            <a:ext cx="6858000" cy="12414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15"/>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5"/>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02" name="Shape 102"/>
        <p:cNvGrpSpPr/>
        <p:nvPr/>
      </p:nvGrpSpPr>
      <p:grpSpPr>
        <a:xfrm>
          <a:off x="0" y="0"/>
          <a:ext cx="0" cy="0"/>
          <a:chOff x="0" y="0"/>
          <a:chExt cx="0" cy="0"/>
        </a:xfrm>
      </p:grpSpPr>
      <p:sp>
        <p:nvSpPr>
          <p:cNvPr id="103" name="Google Shape;103;p16"/>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6"/>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6"/>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6"/>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08" name="Shape 108"/>
        <p:cNvGrpSpPr/>
        <p:nvPr/>
      </p:nvGrpSpPr>
      <p:grpSpPr>
        <a:xfrm>
          <a:off x="0" y="0"/>
          <a:ext cx="0" cy="0"/>
          <a:chOff x="0" y="0"/>
          <a:chExt cx="0" cy="0"/>
        </a:xfrm>
      </p:grpSpPr>
      <p:sp>
        <p:nvSpPr>
          <p:cNvPr id="109" name="Google Shape;109;p17"/>
          <p:cNvSpPr txBox="1"/>
          <p:nvPr>
            <p:ph type="title"/>
          </p:nvPr>
        </p:nvSpPr>
        <p:spPr>
          <a:xfrm>
            <a:off x="623888" y="1282700"/>
            <a:ext cx="7886700" cy="21399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7"/>
          <p:cNvSpPr txBox="1"/>
          <p:nvPr>
            <p:ph idx="1" type="body"/>
          </p:nvPr>
        </p:nvSpPr>
        <p:spPr>
          <a:xfrm>
            <a:off x="623888" y="3441700"/>
            <a:ext cx="7886700" cy="11255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1" name="Google Shape;111;p17"/>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7"/>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114" name="Shape 114"/>
        <p:cNvGrpSpPr/>
        <p:nvPr/>
      </p:nvGrpSpPr>
      <p:grpSpPr>
        <a:xfrm>
          <a:off x="0" y="0"/>
          <a:ext cx="0" cy="0"/>
          <a:chOff x="0" y="0"/>
          <a:chExt cx="0" cy="0"/>
        </a:xfrm>
      </p:grpSpPr>
      <p:sp>
        <p:nvSpPr>
          <p:cNvPr id="115" name="Google Shape;115;p18"/>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8"/>
          <p:cNvSpPr txBox="1"/>
          <p:nvPr>
            <p:ph idx="1" type="body"/>
          </p:nvPr>
        </p:nvSpPr>
        <p:spPr>
          <a:xfrm>
            <a:off x="628650" y="1370013"/>
            <a:ext cx="3867150" cy="32623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8"/>
          <p:cNvSpPr txBox="1"/>
          <p:nvPr>
            <p:ph idx="2" type="body"/>
          </p:nvPr>
        </p:nvSpPr>
        <p:spPr>
          <a:xfrm>
            <a:off x="4648200" y="1370013"/>
            <a:ext cx="3867150" cy="32623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18"/>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8"/>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121" name="Shape 121"/>
        <p:cNvGrpSpPr/>
        <p:nvPr/>
      </p:nvGrpSpPr>
      <p:grpSpPr>
        <a:xfrm>
          <a:off x="0" y="0"/>
          <a:ext cx="0" cy="0"/>
          <a:chOff x="0" y="0"/>
          <a:chExt cx="0" cy="0"/>
        </a:xfrm>
      </p:grpSpPr>
      <p:sp>
        <p:nvSpPr>
          <p:cNvPr id="122" name="Google Shape;122;p19"/>
          <p:cNvSpPr txBox="1"/>
          <p:nvPr>
            <p:ph type="title"/>
          </p:nvPr>
        </p:nvSpPr>
        <p:spPr>
          <a:xfrm>
            <a:off x="630238"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9"/>
          <p:cNvSpPr txBox="1"/>
          <p:nvPr>
            <p:ph idx="1" type="body"/>
          </p:nvPr>
        </p:nvSpPr>
        <p:spPr>
          <a:xfrm>
            <a:off x="630238" y="1260475"/>
            <a:ext cx="3868737" cy="61912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19"/>
          <p:cNvSpPr txBox="1"/>
          <p:nvPr>
            <p:ph idx="2" type="body"/>
          </p:nvPr>
        </p:nvSpPr>
        <p:spPr>
          <a:xfrm>
            <a:off x="630238" y="1879600"/>
            <a:ext cx="3868737" cy="276225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19"/>
          <p:cNvSpPr txBox="1"/>
          <p:nvPr>
            <p:ph idx="3" type="body"/>
          </p:nvPr>
        </p:nvSpPr>
        <p:spPr>
          <a:xfrm>
            <a:off x="4629150" y="1260475"/>
            <a:ext cx="3887788" cy="61912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19"/>
          <p:cNvSpPr txBox="1"/>
          <p:nvPr>
            <p:ph idx="4" type="body"/>
          </p:nvPr>
        </p:nvSpPr>
        <p:spPr>
          <a:xfrm>
            <a:off x="4629150" y="1879600"/>
            <a:ext cx="3887788" cy="276225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19"/>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19"/>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130" name="Shape 130"/>
        <p:cNvGrpSpPr/>
        <p:nvPr/>
      </p:nvGrpSpPr>
      <p:grpSpPr>
        <a:xfrm>
          <a:off x="0" y="0"/>
          <a:ext cx="0" cy="0"/>
          <a:chOff x="0" y="0"/>
          <a:chExt cx="0" cy="0"/>
        </a:xfrm>
      </p:grpSpPr>
      <p:sp>
        <p:nvSpPr>
          <p:cNvPr id="131" name="Google Shape;131;p20"/>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0"/>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0"/>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135" name="Shape 135"/>
        <p:cNvGrpSpPr/>
        <p:nvPr/>
      </p:nvGrpSpPr>
      <p:grpSpPr>
        <a:xfrm>
          <a:off x="0" y="0"/>
          <a:ext cx="0" cy="0"/>
          <a:chOff x="0" y="0"/>
          <a:chExt cx="0" cy="0"/>
        </a:xfrm>
      </p:grpSpPr>
      <p:sp>
        <p:nvSpPr>
          <p:cNvPr id="136" name="Google Shape;136;p21"/>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1"/>
          <p:cNvSpPr txBox="1"/>
          <p:nvPr>
            <p:ph idx="1" type="body"/>
          </p:nvPr>
        </p:nvSpPr>
        <p:spPr>
          <a:xfrm>
            <a:off x="3887788" y="741363"/>
            <a:ext cx="4629150" cy="36544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8" name="Google Shape;138;p21"/>
          <p:cNvSpPr txBox="1"/>
          <p:nvPr>
            <p:ph idx="2" type="body"/>
          </p:nvPr>
        </p:nvSpPr>
        <p:spPr>
          <a:xfrm>
            <a:off x="630238" y="1543050"/>
            <a:ext cx="2949575" cy="28590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9" name="Google Shape;139;p21"/>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1"/>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23" name="Shape 23"/>
        <p:cNvGrpSpPr/>
        <p:nvPr/>
      </p:nvGrpSpPr>
      <p:grpSpPr>
        <a:xfrm>
          <a:off x="0" y="0"/>
          <a:ext cx="0" cy="0"/>
          <a:chOff x="0" y="0"/>
          <a:chExt cx="0" cy="0"/>
        </a:xfrm>
      </p:grpSpPr>
      <p:sp>
        <p:nvSpPr>
          <p:cNvPr id="24" name="Google Shape;24;p3"/>
          <p:cNvSpPr txBox="1"/>
          <p:nvPr>
            <p:ph type="title"/>
          </p:nvPr>
        </p:nvSpPr>
        <p:spPr>
          <a:xfrm>
            <a:off x="623888" y="1282700"/>
            <a:ext cx="7886700" cy="21399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 type="body"/>
          </p:nvPr>
        </p:nvSpPr>
        <p:spPr>
          <a:xfrm>
            <a:off x="623888" y="3441700"/>
            <a:ext cx="7886700" cy="11255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142" name="Shape 142"/>
        <p:cNvGrpSpPr/>
        <p:nvPr/>
      </p:nvGrpSpPr>
      <p:grpSpPr>
        <a:xfrm>
          <a:off x="0" y="0"/>
          <a:ext cx="0" cy="0"/>
          <a:chOff x="0" y="0"/>
          <a:chExt cx="0" cy="0"/>
        </a:xfrm>
      </p:grpSpPr>
      <p:sp>
        <p:nvSpPr>
          <p:cNvPr id="143" name="Google Shape;143;p22"/>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2"/>
          <p:cNvSpPr/>
          <p:nvPr>
            <p:ph idx="2" type="pic"/>
          </p:nvPr>
        </p:nvSpPr>
        <p:spPr>
          <a:xfrm>
            <a:off x="3887788" y="741363"/>
            <a:ext cx="4629150" cy="36544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5" name="Google Shape;145;p22"/>
          <p:cNvSpPr txBox="1"/>
          <p:nvPr>
            <p:ph idx="1" type="body"/>
          </p:nvPr>
        </p:nvSpPr>
        <p:spPr>
          <a:xfrm>
            <a:off x="630238" y="1543050"/>
            <a:ext cx="2949575" cy="28590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6" name="Google Shape;146;p22"/>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2"/>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2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149" name="Shape 149"/>
        <p:cNvGrpSpPr/>
        <p:nvPr/>
      </p:nvGrpSpPr>
      <p:grpSpPr>
        <a:xfrm>
          <a:off x="0" y="0"/>
          <a:ext cx="0" cy="0"/>
          <a:chOff x="0" y="0"/>
          <a:chExt cx="0" cy="0"/>
        </a:xfrm>
      </p:grpSpPr>
      <p:sp>
        <p:nvSpPr>
          <p:cNvPr id="150" name="Google Shape;150;p23"/>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3"/>
          <p:cNvSpPr txBox="1"/>
          <p:nvPr>
            <p:ph idx="1" type="body"/>
          </p:nvPr>
        </p:nvSpPr>
        <p:spPr>
          <a:xfrm rot="5400000">
            <a:off x="2940844" y="-942181"/>
            <a:ext cx="3262312"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3"/>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3"/>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155" name="Shape 155"/>
        <p:cNvGrpSpPr/>
        <p:nvPr/>
      </p:nvGrpSpPr>
      <p:grpSpPr>
        <a:xfrm>
          <a:off x="0" y="0"/>
          <a:ext cx="0" cy="0"/>
          <a:chOff x="0" y="0"/>
          <a:chExt cx="0" cy="0"/>
        </a:xfrm>
      </p:grpSpPr>
      <p:sp>
        <p:nvSpPr>
          <p:cNvPr id="156" name="Google Shape;156;p24"/>
          <p:cNvSpPr txBox="1"/>
          <p:nvPr>
            <p:ph type="title"/>
          </p:nvPr>
        </p:nvSpPr>
        <p:spPr>
          <a:xfrm rot="5400000">
            <a:off x="5350669" y="1467644"/>
            <a:ext cx="4357687"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4"/>
          <p:cNvSpPr txBox="1"/>
          <p:nvPr>
            <p:ph idx="1" type="body"/>
          </p:nvPr>
        </p:nvSpPr>
        <p:spPr>
          <a:xfrm rot="5400000">
            <a:off x="1331119" y="-427831"/>
            <a:ext cx="4357687" cy="57626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24"/>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4"/>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2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8" name="Shape 168"/>
        <p:cNvGrpSpPr/>
        <p:nvPr/>
      </p:nvGrpSpPr>
      <p:grpSpPr>
        <a:xfrm>
          <a:off x="0" y="0"/>
          <a:ext cx="0" cy="0"/>
          <a:chOff x="0" y="0"/>
          <a:chExt cx="0" cy="0"/>
        </a:xfrm>
      </p:grpSpPr>
      <p:sp>
        <p:nvSpPr>
          <p:cNvPr id="169" name="Google Shape;169;p26"/>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26"/>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2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72" name="Shape 172"/>
        <p:cNvGrpSpPr/>
        <p:nvPr/>
      </p:nvGrpSpPr>
      <p:grpSpPr>
        <a:xfrm>
          <a:off x="0" y="0"/>
          <a:ext cx="0" cy="0"/>
          <a:chOff x="0" y="0"/>
          <a:chExt cx="0" cy="0"/>
        </a:xfrm>
      </p:grpSpPr>
      <p:sp>
        <p:nvSpPr>
          <p:cNvPr id="173" name="Google Shape;173;p27"/>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27"/>
          <p:cNvSpPr txBox="1"/>
          <p:nvPr>
            <p:ph idx="1" type="subTitle"/>
          </p:nvPr>
        </p:nvSpPr>
        <p:spPr>
          <a:xfrm>
            <a:off x="1143000" y="2701925"/>
            <a:ext cx="6858000" cy="12414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5" name="Google Shape;175;p27"/>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27"/>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78" name="Shape 178"/>
        <p:cNvGrpSpPr/>
        <p:nvPr/>
      </p:nvGrpSpPr>
      <p:grpSpPr>
        <a:xfrm>
          <a:off x="0" y="0"/>
          <a:ext cx="0" cy="0"/>
          <a:chOff x="0" y="0"/>
          <a:chExt cx="0" cy="0"/>
        </a:xfrm>
      </p:grpSpPr>
      <p:sp>
        <p:nvSpPr>
          <p:cNvPr id="179" name="Google Shape;179;p28"/>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28"/>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28"/>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28"/>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2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84" name="Shape 184"/>
        <p:cNvGrpSpPr/>
        <p:nvPr/>
      </p:nvGrpSpPr>
      <p:grpSpPr>
        <a:xfrm>
          <a:off x="0" y="0"/>
          <a:ext cx="0" cy="0"/>
          <a:chOff x="0" y="0"/>
          <a:chExt cx="0" cy="0"/>
        </a:xfrm>
      </p:grpSpPr>
      <p:sp>
        <p:nvSpPr>
          <p:cNvPr id="185" name="Google Shape;185;p29"/>
          <p:cNvSpPr txBox="1"/>
          <p:nvPr>
            <p:ph type="title"/>
          </p:nvPr>
        </p:nvSpPr>
        <p:spPr>
          <a:xfrm>
            <a:off x="623888" y="1282700"/>
            <a:ext cx="7886700" cy="21399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29"/>
          <p:cNvSpPr txBox="1"/>
          <p:nvPr>
            <p:ph idx="1" type="body"/>
          </p:nvPr>
        </p:nvSpPr>
        <p:spPr>
          <a:xfrm>
            <a:off x="623888" y="3441700"/>
            <a:ext cx="7886700" cy="11255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7" name="Google Shape;187;p29"/>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29"/>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2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190" name="Shape 190"/>
        <p:cNvGrpSpPr/>
        <p:nvPr/>
      </p:nvGrpSpPr>
      <p:grpSpPr>
        <a:xfrm>
          <a:off x="0" y="0"/>
          <a:ext cx="0" cy="0"/>
          <a:chOff x="0" y="0"/>
          <a:chExt cx="0" cy="0"/>
        </a:xfrm>
      </p:grpSpPr>
      <p:sp>
        <p:nvSpPr>
          <p:cNvPr id="191" name="Google Shape;191;p30"/>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0"/>
          <p:cNvSpPr txBox="1"/>
          <p:nvPr>
            <p:ph idx="1" type="body"/>
          </p:nvPr>
        </p:nvSpPr>
        <p:spPr>
          <a:xfrm>
            <a:off x="628650" y="1370013"/>
            <a:ext cx="3867150" cy="32623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30"/>
          <p:cNvSpPr txBox="1"/>
          <p:nvPr>
            <p:ph idx="2" type="body"/>
          </p:nvPr>
        </p:nvSpPr>
        <p:spPr>
          <a:xfrm>
            <a:off x="4648200" y="1370013"/>
            <a:ext cx="3867150" cy="32623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30"/>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30"/>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3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197" name="Shape 197"/>
        <p:cNvGrpSpPr/>
        <p:nvPr/>
      </p:nvGrpSpPr>
      <p:grpSpPr>
        <a:xfrm>
          <a:off x="0" y="0"/>
          <a:ext cx="0" cy="0"/>
          <a:chOff x="0" y="0"/>
          <a:chExt cx="0" cy="0"/>
        </a:xfrm>
      </p:grpSpPr>
      <p:sp>
        <p:nvSpPr>
          <p:cNvPr id="198" name="Google Shape;198;p31"/>
          <p:cNvSpPr txBox="1"/>
          <p:nvPr>
            <p:ph type="title"/>
          </p:nvPr>
        </p:nvSpPr>
        <p:spPr>
          <a:xfrm>
            <a:off x="630238"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31"/>
          <p:cNvSpPr txBox="1"/>
          <p:nvPr>
            <p:ph idx="1" type="body"/>
          </p:nvPr>
        </p:nvSpPr>
        <p:spPr>
          <a:xfrm>
            <a:off x="630238" y="1260475"/>
            <a:ext cx="3868737" cy="61912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0" name="Google Shape;200;p31"/>
          <p:cNvSpPr txBox="1"/>
          <p:nvPr>
            <p:ph idx="2" type="body"/>
          </p:nvPr>
        </p:nvSpPr>
        <p:spPr>
          <a:xfrm>
            <a:off x="630238" y="1879600"/>
            <a:ext cx="3868737" cy="276225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31"/>
          <p:cNvSpPr txBox="1"/>
          <p:nvPr>
            <p:ph idx="3" type="body"/>
          </p:nvPr>
        </p:nvSpPr>
        <p:spPr>
          <a:xfrm>
            <a:off x="4629150" y="1260475"/>
            <a:ext cx="3887788" cy="61912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2" name="Google Shape;202;p31"/>
          <p:cNvSpPr txBox="1"/>
          <p:nvPr>
            <p:ph idx="4" type="body"/>
          </p:nvPr>
        </p:nvSpPr>
        <p:spPr>
          <a:xfrm>
            <a:off x="4629150" y="1879600"/>
            <a:ext cx="3887788" cy="276225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31"/>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31"/>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3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206" name="Shape 206"/>
        <p:cNvGrpSpPr/>
        <p:nvPr/>
      </p:nvGrpSpPr>
      <p:grpSpPr>
        <a:xfrm>
          <a:off x="0" y="0"/>
          <a:ext cx="0" cy="0"/>
          <a:chOff x="0" y="0"/>
          <a:chExt cx="0" cy="0"/>
        </a:xfrm>
      </p:grpSpPr>
      <p:sp>
        <p:nvSpPr>
          <p:cNvPr id="207" name="Google Shape;207;p32"/>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32"/>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32"/>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3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29" name="Shape 29"/>
        <p:cNvGrpSpPr/>
        <p:nvPr/>
      </p:nvGrpSpPr>
      <p:grpSpPr>
        <a:xfrm>
          <a:off x="0" y="0"/>
          <a:ext cx="0" cy="0"/>
          <a:chOff x="0" y="0"/>
          <a:chExt cx="0" cy="0"/>
        </a:xfrm>
      </p:grpSpPr>
      <p:sp>
        <p:nvSpPr>
          <p:cNvPr id="30" name="Google Shape;30;p4"/>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211" name="Shape 211"/>
        <p:cNvGrpSpPr/>
        <p:nvPr/>
      </p:nvGrpSpPr>
      <p:grpSpPr>
        <a:xfrm>
          <a:off x="0" y="0"/>
          <a:ext cx="0" cy="0"/>
          <a:chOff x="0" y="0"/>
          <a:chExt cx="0" cy="0"/>
        </a:xfrm>
      </p:grpSpPr>
      <p:sp>
        <p:nvSpPr>
          <p:cNvPr id="212" name="Google Shape;212;p33"/>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33"/>
          <p:cNvSpPr txBox="1"/>
          <p:nvPr>
            <p:ph idx="1" type="body"/>
          </p:nvPr>
        </p:nvSpPr>
        <p:spPr>
          <a:xfrm>
            <a:off x="3887788" y="741363"/>
            <a:ext cx="4629150" cy="36544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4" name="Google Shape;214;p33"/>
          <p:cNvSpPr txBox="1"/>
          <p:nvPr>
            <p:ph idx="2" type="body"/>
          </p:nvPr>
        </p:nvSpPr>
        <p:spPr>
          <a:xfrm>
            <a:off x="630238" y="1543050"/>
            <a:ext cx="2949575" cy="28590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5" name="Google Shape;215;p33"/>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33"/>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3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218" name="Shape 218"/>
        <p:cNvGrpSpPr/>
        <p:nvPr/>
      </p:nvGrpSpPr>
      <p:grpSpPr>
        <a:xfrm>
          <a:off x="0" y="0"/>
          <a:ext cx="0" cy="0"/>
          <a:chOff x="0" y="0"/>
          <a:chExt cx="0" cy="0"/>
        </a:xfrm>
      </p:grpSpPr>
      <p:sp>
        <p:nvSpPr>
          <p:cNvPr id="219" name="Google Shape;219;p34"/>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34"/>
          <p:cNvSpPr/>
          <p:nvPr>
            <p:ph idx="2" type="pic"/>
          </p:nvPr>
        </p:nvSpPr>
        <p:spPr>
          <a:xfrm>
            <a:off x="3887788" y="741363"/>
            <a:ext cx="4629150" cy="36544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21" name="Google Shape;221;p34"/>
          <p:cNvSpPr txBox="1"/>
          <p:nvPr>
            <p:ph idx="1" type="body"/>
          </p:nvPr>
        </p:nvSpPr>
        <p:spPr>
          <a:xfrm>
            <a:off x="630238" y="1543050"/>
            <a:ext cx="2949575" cy="28590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2" name="Google Shape;222;p34"/>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34"/>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3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225" name="Shape 225"/>
        <p:cNvGrpSpPr/>
        <p:nvPr/>
      </p:nvGrpSpPr>
      <p:grpSpPr>
        <a:xfrm>
          <a:off x="0" y="0"/>
          <a:ext cx="0" cy="0"/>
          <a:chOff x="0" y="0"/>
          <a:chExt cx="0" cy="0"/>
        </a:xfrm>
      </p:grpSpPr>
      <p:sp>
        <p:nvSpPr>
          <p:cNvPr id="226" name="Google Shape;226;p35"/>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35"/>
          <p:cNvSpPr txBox="1"/>
          <p:nvPr>
            <p:ph idx="1" type="body"/>
          </p:nvPr>
        </p:nvSpPr>
        <p:spPr>
          <a:xfrm rot="5400000">
            <a:off x="2940844" y="-942181"/>
            <a:ext cx="3262312"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35"/>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35"/>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3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231" name="Shape 231"/>
        <p:cNvGrpSpPr/>
        <p:nvPr/>
      </p:nvGrpSpPr>
      <p:grpSpPr>
        <a:xfrm>
          <a:off x="0" y="0"/>
          <a:ext cx="0" cy="0"/>
          <a:chOff x="0" y="0"/>
          <a:chExt cx="0" cy="0"/>
        </a:xfrm>
      </p:grpSpPr>
      <p:sp>
        <p:nvSpPr>
          <p:cNvPr id="232" name="Google Shape;232;p36"/>
          <p:cNvSpPr txBox="1"/>
          <p:nvPr>
            <p:ph type="title"/>
          </p:nvPr>
        </p:nvSpPr>
        <p:spPr>
          <a:xfrm rot="5400000">
            <a:off x="5350669" y="1467644"/>
            <a:ext cx="4357687"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36"/>
          <p:cNvSpPr txBox="1"/>
          <p:nvPr>
            <p:ph idx="1" type="body"/>
          </p:nvPr>
        </p:nvSpPr>
        <p:spPr>
          <a:xfrm rot="5400000">
            <a:off x="1331119" y="-427831"/>
            <a:ext cx="4357687" cy="57626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36"/>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36"/>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3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4" name="Shape 244"/>
        <p:cNvGrpSpPr/>
        <p:nvPr/>
      </p:nvGrpSpPr>
      <p:grpSpPr>
        <a:xfrm>
          <a:off x="0" y="0"/>
          <a:ext cx="0" cy="0"/>
          <a:chOff x="0" y="0"/>
          <a:chExt cx="0" cy="0"/>
        </a:xfrm>
      </p:grpSpPr>
      <p:sp>
        <p:nvSpPr>
          <p:cNvPr id="245" name="Google Shape;245;p38"/>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6" name="Google Shape;246;p38"/>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7" name="Google Shape;247;p38"/>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248" name="Shape 248"/>
        <p:cNvGrpSpPr/>
        <p:nvPr/>
      </p:nvGrpSpPr>
      <p:grpSpPr>
        <a:xfrm>
          <a:off x="0" y="0"/>
          <a:ext cx="0" cy="0"/>
          <a:chOff x="0" y="0"/>
          <a:chExt cx="0" cy="0"/>
        </a:xfrm>
      </p:grpSpPr>
      <p:sp>
        <p:nvSpPr>
          <p:cNvPr id="249" name="Google Shape;249;p39"/>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0" name="Google Shape;250;p39"/>
          <p:cNvSpPr txBox="1"/>
          <p:nvPr>
            <p:ph idx="1" type="subTitle"/>
          </p:nvPr>
        </p:nvSpPr>
        <p:spPr>
          <a:xfrm>
            <a:off x="1143000" y="2701925"/>
            <a:ext cx="6858000" cy="12414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51" name="Google Shape;251;p39"/>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2" name="Google Shape;252;p39"/>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3" name="Google Shape;253;p39"/>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254" name="Shape 254"/>
        <p:cNvGrpSpPr/>
        <p:nvPr/>
      </p:nvGrpSpPr>
      <p:grpSpPr>
        <a:xfrm>
          <a:off x="0" y="0"/>
          <a:ext cx="0" cy="0"/>
          <a:chOff x="0" y="0"/>
          <a:chExt cx="0" cy="0"/>
        </a:xfrm>
      </p:grpSpPr>
      <p:sp>
        <p:nvSpPr>
          <p:cNvPr id="255" name="Google Shape;255;p40"/>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6" name="Google Shape;256;p40"/>
          <p:cNvSpPr txBox="1"/>
          <p:nvPr>
            <p:ph idx="1" type="body"/>
          </p:nvPr>
        </p:nvSpPr>
        <p:spPr>
          <a:xfrm>
            <a:off x="628650" y="1370013"/>
            <a:ext cx="7886700" cy="3262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57" name="Google Shape;257;p40"/>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8" name="Google Shape;258;p40"/>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9" name="Google Shape;259;p40"/>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260" name="Shape 260"/>
        <p:cNvGrpSpPr/>
        <p:nvPr/>
      </p:nvGrpSpPr>
      <p:grpSpPr>
        <a:xfrm>
          <a:off x="0" y="0"/>
          <a:ext cx="0" cy="0"/>
          <a:chOff x="0" y="0"/>
          <a:chExt cx="0" cy="0"/>
        </a:xfrm>
      </p:grpSpPr>
      <p:sp>
        <p:nvSpPr>
          <p:cNvPr id="261" name="Google Shape;261;p41"/>
          <p:cNvSpPr txBox="1"/>
          <p:nvPr>
            <p:ph type="title"/>
          </p:nvPr>
        </p:nvSpPr>
        <p:spPr>
          <a:xfrm>
            <a:off x="623888" y="1282700"/>
            <a:ext cx="7886700" cy="21399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2" name="Google Shape;262;p41"/>
          <p:cNvSpPr txBox="1"/>
          <p:nvPr>
            <p:ph idx="1" type="body"/>
          </p:nvPr>
        </p:nvSpPr>
        <p:spPr>
          <a:xfrm>
            <a:off x="623888" y="3441700"/>
            <a:ext cx="7886700" cy="11256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63" name="Google Shape;263;p41"/>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4" name="Google Shape;264;p41"/>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5" name="Google Shape;265;p41"/>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266" name="Shape 266"/>
        <p:cNvGrpSpPr/>
        <p:nvPr/>
      </p:nvGrpSpPr>
      <p:grpSpPr>
        <a:xfrm>
          <a:off x="0" y="0"/>
          <a:ext cx="0" cy="0"/>
          <a:chOff x="0" y="0"/>
          <a:chExt cx="0" cy="0"/>
        </a:xfrm>
      </p:grpSpPr>
      <p:sp>
        <p:nvSpPr>
          <p:cNvPr id="267" name="Google Shape;267;p42"/>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8" name="Google Shape;268;p42"/>
          <p:cNvSpPr txBox="1"/>
          <p:nvPr>
            <p:ph idx="1" type="body"/>
          </p:nvPr>
        </p:nvSpPr>
        <p:spPr>
          <a:xfrm>
            <a:off x="628650" y="1370013"/>
            <a:ext cx="3867000" cy="3262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69" name="Google Shape;269;p42"/>
          <p:cNvSpPr txBox="1"/>
          <p:nvPr>
            <p:ph idx="2" type="body"/>
          </p:nvPr>
        </p:nvSpPr>
        <p:spPr>
          <a:xfrm>
            <a:off x="4648200" y="1370013"/>
            <a:ext cx="3867000" cy="3262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70" name="Google Shape;270;p42"/>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1" name="Google Shape;271;p42"/>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2" name="Google Shape;272;p42"/>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273" name="Shape 273"/>
        <p:cNvGrpSpPr/>
        <p:nvPr/>
      </p:nvGrpSpPr>
      <p:grpSpPr>
        <a:xfrm>
          <a:off x="0" y="0"/>
          <a:ext cx="0" cy="0"/>
          <a:chOff x="0" y="0"/>
          <a:chExt cx="0" cy="0"/>
        </a:xfrm>
      </p:grpSpPr>
      <p:sp>
        <p:nvSpPr>
          <p:cNvPr id="274" name="Google Shape;274;p43"/>
          <p:cNvSpPr txBox="1"/>
          <p:nvPr>
            <p:ph type="title"/>
          </p:nvPr>
        </p:nvSpPr>
        <p:spPr>
          <a:xfrm>
            <a:off x="630238"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5" name="Google Shape;275;p43"/>
          <p:cNvSpPr txBox="1"/>
          <p:nvPr>
            <p:ph idx="1" type="body"/>
          </p:nvPr>
        </p:nvSpPr>
        <p:spPr>
          <a:xfrm>
            <a:off x="630238" y="1260475"/>
            <a:ext cx="3868800" cy="6192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76" name="Google Shape;276;p43"/>
          <p:cNvSpPr txBox="1"/>
          <p:nvPr>
            <p:ph idx="2" type="body"/>
          </p:nvPr>
        </p:nvSpPr>
        <p:spPr>
          <a:xfrm>
            <a:off x="630238" y="1879600"/>
            <a:ext cx="3868800" cy="2762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77" name="Google Shape;277;p43"/>
          <p:cNvSpPr txBox="1"/>
          <p:nvPr>
            <p:ph idx="3" type="body"/>
          </p:nvPr>
        </p:nvSpPr>
        <p:spPr>
          <a:xfrm>
            <a:off x="4629150" y="1260475"/>
            <a:ext cx="3887700" cy="6192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78" name="Google Shape;278;p43"/>
          <p:cNvSpPr txBox="1"/>
          <p:nvPr>
            <p:ph idx="4" type="body"/>
          </p:nvPr>
        </p:nvSpPr>
        <p:spPr>
          <a:xfrm>
            <a:off x="4629150" y="1879600"/>
            <a:ext cx="3887700" cy="2762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79" name="Google Shape;279;p43"/>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0" name="Google Shape;280;p43"/>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1" name="Google Shape;281;p43"/>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5" name="Shape 35"/>
        <p:cNvGrpSpPr/>
        <p:nvPr/>
      </p:nvGrpSpPr>
      <p:grpSpPr>
        <a:xfrm>
          <a:off x="0" y="0"/>
          <a:ext cx="0" cy="0"/>
          <a:chOff x="0" y="0"/>
          <a:chExt cx="0" cy="0"/>
        </a:xfrm>
      </p:grpSpPr>
      <p:sp>
        <p:nvSpPr>
          <p:cNvPr id="36" name="Google Shape;36;p5"/>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 type="subTitle"/>
          </p:nvPr>
        </p:nvSpPr>
        <p:spPr>
          <a:xfrm>
            <a:off x="1143000" y="2701925"/>
            <a:ext cx="6858000" cy="12414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8" name="Google Shape;38;p5"/>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282" name="Shape 282"/>
        <p:cNvGrpSpPr/>
        <p:nvPr/>
      </p:nvGrpSpPr>
      <p:grpSpPr>
        <a:xfrm>
          <a:off x="0" y="0"/>
          <a:ext cx="0" cy="0"/>
          <a:chOff x="0" y="0"/>
          <a:chExt cx="0" cy="0"/>
        </a:xfrm>
      </p:grpSpPr>
      <p:sp>
        <p:nvSpPr>
          <p:cNvPr id="283" name="Google Shape;283;p44"/>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4" name="Google Shape;284;p44"/>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5" name="Google Shape;285;p44"/>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6" name="Google Shape;286;p44"/>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287" name="Shape 287"/>
        <p:cNvGrpSpPr/>
        <p:nvPr/>
      </p:nvGrpSpPr>
      <p:grpSpPr>
        <a:xfrm>
          <a:off x="0" y="0"/>
          <a:ext cx="0" cy="0"/>
          <a:chOff x="0" y="0"/>
          <a:chExt cx="0" cy="0"/>
        </a:xfrm>
      </p:grpSpPr>
      <p:sp>
        <p:nvSpPr>
          <p:cNvPr id="288" name="Google Shape;288;p45"/>
          <p:cNvSpPr txBox="1"/>
          <p:nvPr>
            <p:ph type="title"/>
          </p:nvPr>
        </p:nvSpPr>
        <p:spPr>
          <a:xfrm>
            <a:off x="630238" y="342900"/>
            <a:ext cx="2949600" cy="1200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9" name="Google Shape;289;p45"/>
          <p:cNvSpPr txBox="1"/>
          <p:nvPr>
            <p:ph idx="1" type="body"/>
          </p:nvPr>
        </p:nvSpPr>
        <p:spPr>
          <a:xfrm>
            <a:off x="3887788" y="741363"/>
            <a:ext cx="4629300" cy="36543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90" name="Google Shape;290;p45"/>
          <p:cNvSpPr txBox="1"/>
          <p:nvPr>
            <p:ph idx="2" type="body"/>
          </p:nvPr>
        </p:nvSpPr>
        <p:spPr>
          <a:xfrm>
            <a:off x="630238" y="1543050"/>
            <a:ext cx="2949600" cy="285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91" name="Google Shape;291;p45"/>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2" name="Google Shape;292;p45"/>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3" name="Google Shape;293;p45"/>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294" name="Shape 294"/>
        <p:cNvGrpSpPr/>
        <p:nvPr/>
      </p:nvGrpSpPr>
      <p:grpSpPr>
        <a:xfrm>
          <a:off x="0" y="0"/>
          <a:ext cx="0" cy="0"/>
          <a:chOff x="0" y="0"/>
          <a:chExt cx="0" cy="0"/>
        </a:xfrm>
      </p:grpSpPr>
      <p:sp>
        <p:nvSpPr>
          <p:cNvPr id="295" name="Google Shape;295;p46"/>
          <p:cNvSpPr txBox="1"/>
          <p:nvPr>
            <p:ph type="title"/>
          </p:nvPr>
        </p:nvSpPr>
        <p:spPr>
          <a:xfrm>
            <a:off x="630238" y="342900"/>
            <a:ext cx="2949600" cy="1200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6" name="Google Shape;296;p46"/>
          <p:cNvSpPr/>
          <p:nvPr>
            <p:ph idx="2" type="pic"/>
          </p:nvPr>
        </p:nvSpPr>
        <p:spPr>
          <a:xfrm>
            <a:off x="3887788" y="741363"/>
            <a:ext cx="4629300" cy="3654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97" name="Google Shape;297;p46"/>
          <p:cNvSpPr txBox="1"/>
          <p:nvPr>
            <p:ph idx="1" type="body"/>
          </p:nvPr>
        </p:nvSpPr>
        <p:spPr>
          <a:xfrm>
            <a:off x="630238" y="1543050"/>
            <a:ext cx="2949600" cy="285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98" name="Google Shape;298;p46"/>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9" name="Google Shape;299;p46"/>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0" name="Google Shape;300;p46"/>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301" name="Shape 301"/>
        <p:cNvGrpSpPr/>
        <p:nvPr/>
      </p:nvGrpSpPr>
      <p:grpSpPr>
        <a:xfrm>
          <a:off x="0" y="0"/>
          <a:ext cx="0" cy="0"/>
          <a:chOff x="0" y="0"/>
          <a:chExt cx="0" cy="0"/>
        </a:xfrm>
      </p:grpSpPr>
      <p:sp>
        <p:nvSpPr>
          <p:cNvPr id="302" name="Google Shape;302;p47"/>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3" name="Google Shape;303;p47"/>
          <p:cNvSpPr txBox="1"/>
          <p:nvPr>
            <p:ph idx="1" type="body"/>
          </p:nvPr>
        </p:nvSpPr>
        <p:spPr>
          <a:xfrm rot="5400000">
            <a:off x="2940900" y="-942237"/>
            <a:ext cx="32622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04" name="Google Shape;304;p47"/>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5" name="Google Shape;305;p47"/>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6" name="Google Shape;306;p47"/>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307" name="Shape 307"/>
        <p:cNvGrpSpPr/>
        <p:nvPr/>
      </p:nvGrpSpPr>
      <p:grpSpPr>
        <a:xfrm>
          <a:off x="0" y="0"/>
          <a:ext cx="0" cy="0"/>
          <a:chOff x="0" y="0"/>
          <a:chExt cx="0" cy="0"/>
        </a:xfrm>
      </p:grpSpPr>
      <p:sp>
        <p:nvSpPr>
          <p:cNvPr id="308" name="Google Shape;308;p48"/>
          <p:cNvSpPr txBox="1"/>
          <p:nvPr>
            <p:ph type="title"/>
          </p:nvPr>
        </p:nvSpPr>
        <p:spPr>
          <a:xfrm rot="5400000">
            <a:off x="5350650" y="1467738"/>
            <a:ext cx="43578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9" name="Google Shape;309;p48"/>
          <p:cNvSpPr txBox="1"/>
          <p:nvPr>
            <p:ph idx="1" type="body"/>
          </p:nvPr>
        </p:nvSpPr>
        <p:spPr>
          <a:xfrm rot="5400000">
            <a:off x="1331025" y="-427812"/>
            <a:ext cx="4357800" cy="5762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10" name="Google Shape;310;p48"/>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1" name="Google Shape;311;p48"/>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2" name="Google Shape;312;p48"/>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0" name="Shape 320"/>
        <p:cNvGrpSpPr/>
        <p:nvPr/>
      </p:nvGrpSpPr>
      <p:grpSpPr>
        <a:xfrm>
          <a:off x="0" y="0"/>
          <a:ext cx="0" cy="0"/>
          <a:chOff x="0" y="0"/>
          <a:chExt cx="0" cy="0"/>
        </a:xfrm>
      </p:grpSpPr>
      <p:sp>
        <p:nvSpPr>
          <p:cNvPr id="321" name="Google Shape;321;p50"/>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2" name="Google Shape;322;p50"/>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3" name="Google Shape;323;p50"/>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24" name="Shape 324"/>
        <p:cNvGrpSpPr/>
        <p:nvPr/>
      </p:nvGrpSpPr>
      <p:grpSpPr>
        <a:xfrm>
          <a:off x="0" y="0"/>
          <a:ext cx="0" cy="0"/>
          <a:chOff x="0" y="0"/>
          <a:chExt cx="0" cy="0"/>
        </a:xfrm>
      </p:grpSpPr>
      <p:sp>
        <p:nvSpPr>
          <p:cNvPr id="325" name="Google Shape;325;p51"/>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6" name="Google Shape;326;p51"/>
          <p:cNvSpPr txBox="1"/>
          <p:nvPr>
            <p:ph idx="1" type="subTitle"/>
          </p:nvPr>
        </p:nvSpPr>
        <p:spPr>
          <a:xfrm>
            <a:off x="1143000" y="2701925"/>
            <a:ext cx="6858000" cy="12414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327" name="Google Shape;327;p51"/>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8" name="Google Shape;328;p51"/>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9" name="Google Shape;329;p51"/>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330" name="Shape 330"/>
        <p:cNvGrpSpPr/>
        <p:nvPr/>
      </p:nvGrpSpPr>
      <p:grpSpPr>
        <a:xfrm>
          <a:off x="0" y="0"/>
          <a:ext cx="0" cy="0"/>
          <a:chOff x="0" y="0"/>
          <a:chExt cx="0" cy="0"/>
        </a:xfrm>
      </p:grpSpPr>
      <p:sp>
        <p:nvSpPr>
          <p:cNvPr id="331" name="Google Shape;331;p52"/>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2" name="Google Shape;332;p52"/>
          <p:cNvSpPr txBox="1"/>
          <p:nvPr>
            <p:ph idx="1" type="body"/>
          </p:nvPr>
        </p:nvSpPr>
        <p:spPr>
          <a:xfrm>
            <a:off x="628650" y="1370013"/>
            <a:ext cx="7886700" cy="3262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33" name="Google Shape;333;p52"/>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4" name="Google Shape;334;p52"/>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5" name="Google Shape;335;p52"/>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336" name="Shape 336"/>
        <p:cNvGrpSpPr/>
        <p:nvPr/>
      </p:nvGrpSpPr>
      <p:grpSpPr>
        <a:xfrm>
          <a:off x="0" y="0"/>
          <a:ext cx="0" cy="0"/>
          <a:chOff x="0" y="0"/>
          <a:chExt cx="0" cy="0"/>
        </a:xfrm>
      </p:grpSpPr>
      <p:sp>
        <p:nvSpPr>
          <p:cNvPr id="337" name="Google Shape;337;p53"/>
          <p:cNvSpPr txBox="1"/>
          <p:nvPr>
            <p:ph type="title"/>
          </p:nvPr>
        </p:nvSpPr>
        <p:spPr>
          <a:xfrm>
            <a:off x="623888" y="1282700"/>
            <a:ext cx="7886700" cy="21399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8" name="Google Shape;338;p53"/>
          <p:cNvSpPr txBox="1"/>
          <p:nvPr>
            <p:ph idx="1" type="body"/>
          </p:nvPr>
        </p:nvSpPr>
        <p:spPr>
          <a:xfrm>
            <a:off x="623888" y="3441700"/>
            <a:ext cx="7886700" cy="11256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39" name="Google Shape;339;p53"/>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0" name="Google Shape;340;p53"/>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1" name="Google Shape;341;p53"/>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342" name="Shape 342"/>
        <p:cNvGrpSpPr/>
        <p:nvPr/>
      </p:nvGrpSpPr>
      <p:grpSpPr>
        <a:xfrm>
          <a:off x="0" y="0"/>
          <a:ext cx="0" cy="0"/>
          <a:chOff x="0" y="0"/>
          <a:chExt cx="0" cy="0"/>
        </a:xfrm>
      </p:grpSpPr>
      <p:sp>
        <p:nvSpPr>
          <p:cNvPr id="343" name="Google Shape;343;p54"/>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4" name="Google Shape;344;p54"/>
          <p:cNvSpPr txBox="1"/>
          <p:nvPr>
            <p:ph idx="1" type="body"/>
          </p:nvPr>
        </p:nvSpPr>
        <p:spPr>
          <a:xfrm>
            <a:off x="628650" y="1370013"/>
            <a:ext cx="3867000" cy="3262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45" name="Google Shape;345;p54"/>
          <p:cNvSpPr txBox="1"/>
          <p:nvPr>
            <p:ph idx="2" type="body"/>
          </p:nvPr>
        </p:nvSpPr>
        <p:spPr>
          <a:xfrm>
            <a:off x="4648200" y="1370013"/>
            <a:ext cx="3867000" cy="3262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46" name="Google Shape;346;p54"/>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7" name="Google Shape;347;p54"/>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8" name="Google Shape;348;p54"/>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630238"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 type="body"/>
          </p:nvPr>
        </p:nvSpPr>
        <p:spPr>
          <a:xfrm>
            <a:off x="630238" y="1260475"/>
            <a:ext cx="3868737" cy="61912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6"/>
          <p:cNvSpPr txBox="1"/>
          <p:nvPr>
            <p:ph idx="2" type="body"/>
          </p:nvPr>
        </p:nvSpPr>
        <p:spPr>
          <a:xfrm>
            <a:off x="630238" y="1879600"/>
            <a:ext cx="3868737" cy="276225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3" type="body"/>
          </p:nvPr>
        </p:nvSpPr>
        <p:spPr>
          <a:xfrm>
            <a:off x="4629150" y="1260475"/>
            <a:ext cx="3887788" cy="61912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6"/>
          <p:cNvSpPr txBox="1"/>
          <p:nvPr>
            <p:ph idx="4" type="body"/>
          </p:nvPr>
        </p:nvSpPr>
        <p:spPr>
          <a:xfrm>
            <a:off x="4629150" y="1879600"/>
            <a:ext cx="3887788" cy="276225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349" name="Shape 349"/>
        <p:cNvGrpSpPr/>
        <p:nvPr/>
      </p:nvGrpSpPr>
      <p:grpSpPr>
        <a:xfrm>
          <a:off x="0" y="0"/>
          <a:ext cx="0" cy="0"/>
          <a:chOff x="0" y="0"/>
          <a:chExt cx="0" cy="0"/>
        </a:xfrm>
      </p:grpSpPr>
      <p:sp>
        <p:nvSpPr>
          <p:cNvPr id="350" name="Google Shape;350;p55"/>
          <p:cNvSpPr txBox="1"/>
          <p:nvPr>
            <p:ph type="title"/>
          </p:nvPr>
        </p:nvSpPr>
        <p:spPr>
          <a:xfrm>
            <a:off x="630238"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1" name="Google Shape;351;p55"/>
          <p:cNvSpPr txBox="1"/>
          <p:nvPr>
            <p:ph idx="1" type="body"/>
          </p:nvPr>
        </p:nvSpPr>
        <p:spPr>
          <a:xfrm>
            <a:off x="630238" y="1260475"/>
            <a:ext cx="3868800" cy="6192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52" name="Google Shape;352;p55"/>
          <p:cNvSpPr txBox="1"/>
          <p:nvPr>
            <p:ph idx="2" type="body"/>
          </p:nvPr>
        </p:nvSpPr>
        <p:spPr>
          <a:xfrm>
            <a:off x="630238" y="1879600"/>
            <a:ext cx="3868800" cy="2762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53" name="Google Shape;353;p55"/>
          <p:cNvSpPr txBox="1"/>
          <p:nvPr>
            <p:ph idx="3" type="body"/>
          </p:nvPr>
        </p:nvSpPr>
        <p:spPr>
          <a:xfrm>
            <a:off x="4629150" y="1260475"/>
            <a:ext cx="3887700" cy="6192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54" name="Google Shape;354;p55"/>
          <p:cNvSpPr txBox="1"/>
          <p:nvPr>
            <p:ph idx="4" type="body"/>
          </p:nvPr>
        </p:nvSpPr>
        <p:spPr>
          <a:xfrm>
            <a:off x="4629150" y="1879600"/>
            <a:ext cx="3887700" cy="2762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55" name="Google Shape;355;p55"/>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6" name="Google Shape;356;p55"/>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7" name="Google Shape;357;p55"/>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358" name="Shape 358"/>
        <p:cNvGrpSpPr/>
        <p:nvPr/>
      </p:nvGrpSpPr>
      <p:grpSpPr>
        <a:xfrm>
          <a:off x="0" y="0"/>
          <a:ext cx="0" cy="0"/>
          <a:chOff x="0" y="0"/>
          <a:chExt cx="0" cy="0"/>
        </a:xfrm>
      </p:grpSpPr>
      <p:sp>
        <p:nvSpPr>
          <p:cNvPr id="359" name="Google Shape;359;p56"/>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0" name="Google Shape;360;p56"/>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1" name="Google Shape;361;p56"/>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2" name="Google Shape;362;p56"/>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363" name="Shape 363"/>
        <p:cNvGrpSpPr/>
        <p:nvPr/>
      </p:nvGrpSpPr>
      <p:grpSpPr>
        <a:xfrm>
          <a:off x="0" y="0"/>
          <a:ext cx="0" cy="0"/>
          <a:chOff x="0" y="0"/>
          <a:chExt cx="0" cy="0"/>
        </a:xfrm>
      </p:grpSpPr>
      <p:sp>
        <p:nvSpPr>
          <p:cNvPr id="364" name="Google Shape;364;p57"/>
          <p:cNvSpPr txBox="1"/>
          <p:nvPr>
            <p:ph type="title"/>
          </p:nvPr>
        </p:nvSpPr>
        <p:spPr>
          <a:xfrm>
            <a:off x="630238" y="342900"/>
            <a:ext cx="2949600" cy="1200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5" name="Google Shape;365;p57"/>
          <p:cNvSpPr txBox="1"/>
          <p:nvPr>
            <p:ph idx="1" type="body"/>
          </p:nvPr>
        </p:nvSpPr>
        <p:spPr>
          <a:xfrm>
            <a:off x="3887788" y="741363"/>
            <a:ext cx="4629300" cy="36543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366" name="Google Shape;366;p57"/>
          <p:cNvSpPr txBox="1"/>
          <p:nvPr>
            <p:ph idx="2" type="body"/>
          </p:nvPr>
        </p:nvSpPr>
        <p:spPr>
          <a:xfrm>
            <a:off x="630238" y="1543050"/>
            <a:ext cx="2949600" cy="285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67" name="Google Shape;367;p57"/>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8" name="Google Shape;368;p57"/>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9" name="Google Shape;369;p57"/>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370" name="Shape 370"/>
        <p:cNvGrpSpPr/>
        <p:nvPr/>
      </p:nvGrpSpPr>
      <p:grpSpPr>
        <a:xfrm>
          <a:off x="0" y="0"/>
          <a:ext cx="0" cy="0"/>
          <a:chOff x="0" y="0"/>
          <a:chExt cx="0" cy="0"/>
        </a:xfrm>
      </p:grpSpPr>
      <p:sp>
        <p:nvSpPr>
          <p:cNvPr id="371" name="Google Shape;371;p58"/>
          <p:cNvSpPr txBox="1"/>
          <p:nvPr>
            <p:ph type="title"/>
          </p:nvPr>
        </p:nvSpPr>
        <p:spPr>
          <a:xfrm>
            <a:off x="630238" y="342900"/>
            <a:ext cx="2949600" cy="1200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2" name="Google Shape;372;p58"/>
          <p:cNvSpPr/>
          <p:nvPr>
            <p:ph idx="2" type="pic"/>
          </p:nvPr>
        </p:nvSpPr>
        <p:spPr>
          <a:xfrm>
            <a:off x="3887788" y="741363"/>
            <a:ext cx="4629300" cy="3654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73" name="Google Shape;373;p58"/>
          <p:cNvSpPr txBox="1"/>
          <p:nvPr>
            <p:ph idx="1" type="body"/>
          </p:nvPr>
        </p:nvSpPr>
        <p:spPr>
          <a:xfrm>
            <a:off x="630238" y="1543050"/>
            <a:ext cx="2949600" cy="285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74" name="Google Shape;374;p58"/>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5" name="Google Shape;375;p58"/>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6" name="Google Shape;376;p58"/>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377" name="Shape 377"/>
        <p:cNvGrpSpPr/>
        <p:nvPr/>
      </p:nvGrpSpPr>
      <p:grpSpPr>
        <a:xfrm>
          <a:off x="0" y="0"/>
          <a:ext cx="0" cy="0"/>
          <a:chOff x="0" y="0"/>
          <a:chExt cx="0" cy="0"/>
        </a:xfrm>
      </p:grpSpPr>
      <p:sp>
        <p:nvSpPr>
          <p:cNvPr id="378" name="Google Shape;378;p59"/>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9" name="Google Shape;379;p59"/>
          <p:cNvSpPr txBox="1"/>
          <p:nvPr>
            <p:ph idx="1" type="body"/>
          </p:nvPr>
        </p:nvSpPr>
        <p:spPr>
          <a:xfrm rot="5400000">
            <a:off x="2940900" y="-942237"/>
            <a:ext cx="32622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0" name="Google Shape;380;p59"/>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1" name="Google Shape;381;p59"/>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2" name="Google Shape;382;p59"/>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383" name="Shape 383"/>
        <p:cNvGrpSpPr/>
        <p:nvPr/>
      </p:nvGrpSpPr>
      <p:grpSpPr>
        <a:xfrm>
          <a:off x="0" y="0"/>
          <a:ext cx="0" cy="0"/>
          <a:chOff x="0" y="0"/>
          <a:chExt cx="0" cy="0"/>
        </a:xfrm>
      </p:grpSpPr>
      <p:sp>
        <p:nvSpPr>
          <p:cNvPr id="384" name="Google Shape;384;p60"/>
          <p:cNvSpPr txBox="1"/>
          <p:nvPr>
            <p:ph type="title"/>
          </p:nvPr>
        </p:nvSpPr>
        <p:spPr>
          <a:xfrm rot="5400000">
            <a:off x="5350650" y="1467738"/>
            <a:ext cx="43578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5" name="Google Shape;385;p60"/>
          <p:cNvSpPr txBox="1"/>
          <p:nvPr>
            <p:ph idx="1" type="body"/>
          </p:nvPr>
        </p:nvSpPr>
        <p:spPr>
          <a:xfrm rot="5400000">
            <a:off x="1331025" y="-427812"/>
            <a:ext cx="4357800" cy="5762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6" name="Google Shape;386;p60"/>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7" name="Google Shape;387;p60"/>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8" name="Google Shape;388;p60"/>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6" name="Shape 396"/>
        <p:cNvGrpSpPr/>
        <p:nvPr/>
      </p:nvGrpSpPr>
      <p:grpSpPr>
        <a:xfrm>
          <a:off x="0" y="0"/>
          <a:ext cx="0" cy="0"/>
          <a:chOff x="0" y="0"/>
          <a:chExt cx="0" cy="0"/>
        </a:xfrm>
      </p:grpSpPr>
      <p:sp>
        <p:nvSpPr>
          <p:cNvPr id="397" name="Google Shape;397;p62"/>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8" name="Google Shape;398;p62"/>
          <p:cNvSpPr txBox="1"/>
          <p:nvPr>
            <p:ph idx="1" type="subTitle"/>
          </p:nvPr>
        </p:nvSpPr>
        <p:spPr>
          <a:xfrm>
            <a:off x="1143000" y="2701925"/>
            <a:ext cx="6858000" cy="12414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399" name="Google Shape;399;p62"/>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0" name="Google Shape;400;p62"/>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1" name="Google Shape;401;p62"/>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2" name="Shape 402"/>
        <p:cNvGrpSpPr/>
        <p:nvPr/>
      </p:nvGrpSpPr>
      <p:grpSpPr>
        <a:xfrm>
          <a:off x="0" y="0"/>
          <a:ext cx="0" cy="0"/>
          <a:chOff x="0" y="0"/>
          <a:chExt cx="0" cy="0"/>
        </a:xfrm>
      </p:grpSpPr>
      <p:sp>
        <p:nvSpPr>
          <p:cNvPr id="403" name="Google Shape;403;p63"/>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4" name="Google Shape;404;p63"/>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5" name="Google Shape;405;p63"/>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6" name="Shape 406"/>
        <p:cNvGrpSpPr/>
        <p:nvPr/>
      </p:nvGrpSpPr>
      <p:grpSpPr>
        <a:xfrm>
          <a:off x="0" y="0"/>
          <a:ext cx="0" cy="0"/>
          <a:chOff x="0" y="0"/>
          <a:chExt cx="0" cy="0"/>
        </a:xfrm>
      </p:grpSpPr>
      <p:sp>
        <p:nvSpPr>
          <p:cNvPr id="407" name="Google Shape;407;p64"/>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8" name="Google Shape;408;p64"/>
          <p:cNvSpPr txBox="1"/>
          <p:nvPr>
            <p:ph idx="1" type="body"/>
          </p:nvPr>
        </p:nvSpPr>
        <p:spPr>
          <a:xfrm>
            <a:off x="628650" y="1370013"/>
            <a:ext cx="7886700" cy="3262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09" name="Google Shape;409;p64"/>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0" name="Google Shape;410;p64"/>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1" name="Google Shape;411;p64"/>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2" name="Shape 412"/>
        <p:cNvGrpSpPr/>
        <p:nvPr/>
      </p:nvGrpSpPr>
      <p:grpSpPr>
        <a:xfrm>
          <a:off x="0" y="0"/>
          <a:ext cx="0" cy="0"/>
          <a:chOff x="0" y="0"/>
          <a:chExt cx="0" cy="0"/>
        </a:xfrm>
      </p:grpSpPr>
      <p:sp>
        <p:nvSpPr>
          <p:cNvPr id="413" name="Google Shape;413;p65"/>
          <p:cNvSpPr txBox="1"/>
          <p:nvPr>
            <p:ph type="title"/>
          </p:nvPr>
        </p:nvSpPr>
        <p:spPr>
          <a:xfrm>
            <a:off x="623888" y="1282700"/>
            <a:ext cx="7886700" cy="21399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4" name="Google Shape;414;p65"/>
          <p:cNvSpPr txBox="1"/>
          <p:nvPr>
            <p:ph idx="1" type="body"/>
          </p:nvPr>
        </p:nvSpPr>
        <p:spPr>
          <a:xfrm>
            <a:off x="623888" y="3441700"/>
            <a:ext cx="7886700" cy="11256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415" name="Google Shape;415;p65"/>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6" name="Google Shape;416;p65"/>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7" name="Google Shape;417;p65"/>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8" name="Shape 418"/>
        <p:cNvGrpSpPr/>
        <p:nvPr/>
      </p:nvGrpSpPr>
      <p:grpSpPr>
        <a:xfrm>
          <a:off x="0" y="0"/>
          <a:ext cx="0" cy="0"/>
          <a:chOff x="0" y="0"/>
          <a:chExt cx="0" cy="0"/>
        </a:xfrm>
      </p:grpSpPr>
      <p:sp>
        <p:nvSpPr>
          <p:cNvPr id="419" name="Google Shape;419;p66"/>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0" name="Google Shape;420;p66"/>
          <p:cNvSpPr txBox="1"/>
          <p:nvPr>
            <p:ph idx="1" type="body"/>
          </p:nvPr>
        </p:nvSpPr>
        <p:spPr>
          <a:xfrm>
            <a:off x="628650" y="1370013"/>
            <a:ext cx="3867000" cy="3262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21" name="Google Shape;421;p66"/>
          <p:cNvSpPr txBox="1"/>
          <p:nvPr>
            <p:ph idx="2" type="body"/>
          </p:nvPr>
        </p:nvSpPr>
        <p:spPr>
          <a:xfrm>
            <a:off x="4648200" y="1370013"/>
            <a:ext cx="3867000" cy="3262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22" name="Google Shape;422;p66"/>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3" name="Google Shape;423;p66"/>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4" name="Google Shape;424;p66"/>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5" name="Shape 425"/>
        <p:cNvGrpSpPr/>
        <p:nvPr/>
      </p:nvGrpSpPr>
      <p:grpSpPr>
        <a:xfrm>
          <a:off x="0" y="0"/>
          <a:ext cx="0" cy="0"/>
          <a:chOff x="0" y="0"/>
          <a:chExt cx="0" cy="0"/>
        </a:xfrm>
      </p:grpSpPr>
      <p:sp>
        <p:nvSpPr>
          <p:cNvPr id="426" name="Google Shape;426;p67"/>
          <p:cNvSpPr txBox="1"/>
          <p:nvPr>
            <p:ph type="title"/>
          </p:nvPr>
        </p:nvSpPr>
        <p:spPr>
          <a:xfrm>
            <a:off x="630238"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7" name="Google Shape;427;p67"/>
          <p:cNvSpPr txBox="1"/>
          <p:nvPr>
            <p:ph idx="1" type="body"/>
          </p:nvPr>
        </p:nvSpPr>
        <p:spPr>
          <a:xfrm>
            <a:off x="630238" y="1260475"/>
            <a:ext cx="3868800" cy="6192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28" name="Google Shape;428;p67"/>
          <p:cNvSpPr txBox="1"/>
          <p:nvPr>
            <p:ph idx="2" type="body"/>
          </p:nvPr>
        </p:nvSpPr>
        <p:spPr>
          <a:xfrm>
            <a:off x="630238" y="1879600"/>
            <a:ext cx="3868800" cy="2762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29" name="Google Shape;429;p67"/>
          <p:cNvSpPr txBox="1"/>
          <p:nvPr>
            <p:ph idx="3" type="body"/>
          </p:nvPr>
        </p:nvSpPr>
        <p:spPr>
          <a:xfrm>
            <a:off x="4629150" y="1260475"/>
            <a:ext cx="3887700" cy="6192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30" name="Google Shape;430;p67"/>
          <p:cNvSpPr txBox="1"/>
          <p:nvPr>
            <p:ph idx="4" type="body"/>
          </p:nvPr>
        </p:nvSpPr>
        <p:spPr>
          <a:xfrm>
            <a:off x="4629150" y="1879600"/>
            <a:ext cx="3887700" cy="2762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31" name="Google Shape;431;p67"/>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2" name="Google Shape;432;p67"/>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3" name="Google Shape;433;p67"/>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4" name="Shape 434"/>
        <p:cNvGrpSpPr/>
        <p:nvPr/>
      </p:nvGrpSpPr>
      <p:grpSpPr>
        <a:xfrm>
          <a:off x="0" y="0"/>
          <a:ext cx="0" cy="0"/>
          <a:chOff x="0" y="0"/>
          <a:chExt cx="0" cy="0"/>
        </a:xfrm>
      </p:grpSpPr>
      <p:sp>
        <p:nvSpPr>
          <p:cNvPr id="435" name="Google Shape;435;p68"/>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6" name="Google Shape;436;p68"/>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7" name="Google Shape;437;p68"/>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8" name="Google Shape;438;p68"/>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9" name="Shape 439"/>
        <p:cNvGrpSpPr/>
        <p:nvPr/>
      </p:nvGrpSpPr>
      <p:grpSpPr>
        <a:xfrm>
          <a:off x="0" y="0"/>
          <a:ext cx="0" cy="0"/>
          <a:chOff x="0" y="0"/>
          <a:chExt cx="0" cy="0"/>
        </a:xfrm>
      </p:grpSpPr>
      <p:sp>
        <p:nvSpPr>
          <p:cNvPr id="440" name="Google Shape;440;p69"/>
          <p:cNvSpPr txBox="1"/>
          <p:nvPr>
            <p:ph type="title"/>
          </p:nvPr>
        </p:nvSpPr>
        <p:spPr>
          <a:xfrm>
            <a:off x="630238" y="342900"/>
            <a:ext cx="2949600" cy="1200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1" name="Google Shape;441;p69"/>
          <p:cNvSpPr txBox="1"/>
          <p:nvPr>
            <p:ph idx="1" type="body"/>
          </p:nvPr>
        </p:nvSpPr>
        <p:spPr>
          <a:xfrm>
            <a:off x="3887788" y="741363"/>
            <a:ext cx="4629300" cy="36543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442" name="Google Shape;442;p69"/>
          <p:cNvSpPr txBox="1"/>
          <p:nvPr>
            <p:ph idx="2" type="body"/>
          </p:nvPr>
        </p:nvSpPr>
        <p:spPr>
          <a:xfrm>
            <a:off x="630238" y="1543050"/>
            <a:ext cx="2949600" cy="285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443" name="Google Shape;443;p69"/>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4" name="Google Shape;444;p69"/>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5" name="Google Shape;445;p69"/>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6" name="Shape 446"/>
        <p:cNvGrpSpPr/>
        <p:nvPr/>
      </p:nvGrpSpPr>
      <p:grpSpPr>
        <a:xfrm>
          <a:off x="0" y="0"/>
          <a:ext cx="0" cy="0"/>
          <a:chOff x="0" y="0"/>
          <a:chExt cx="0" cy="0"/>
        </a:xfrm>
      </p:grpSpPr>
      <p:sp>
        <p:nvSpPr>
          <p:cNvPr id="447" name="Google Shape;447;p70"/>
          <p:cNvSpPr txBox="1"/>
          <p:nvPr>
            <p:ph type="title"/>
          </p:nvPr>
        </p:nvSpPr>
        <p:spPr>
          <a:xfrm>
            <a:off x="630238" y="342900"/>
            <a:ext cx="2949600" cy="1200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8" name="Google Shape;448;p70"/>
          <p:cNvSpPr/>
          <p:nvPr>
            <p:ph idx="2" type="pic"/>
          </p:nvPr>
        </p:nvSpPr>
        <p:spPr>
          <a:xfrm>
            <a:off x="3887788" y="741363"/>
            <a:ext cx="4629300" cy="3654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49" name="Google Shape;449;p70"/>
          <p:cNvSpPr txBox="1"/>
          <p:nvPr>
            <p:ph idx="1" type="body"/>
          </p:nvPr>
        </p:nvSpPr>
        <p:spPr>
          <a:xfrm>
            <a:off x="630238" y="1543050"/>
            <a:ext cx="2949600" cy="285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450" name="Google Shape;450;p70"/>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1" name="Google Shape;451;p70"/>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2" name="Google Shape;452;p70"/>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53" name="Shape 453"/>
        <p:cNvGrpSpPr/>
        <p:nvPr/>
      </p:nvGrpSpPr>
      <p:grpSpPr>
        <a:xfrm>
          <a:off x="0" y="0"/>
          <a:ext cx="0" cy="0"/>
          <a:chOff x="0" y="0"/>
          <a:chExt cx="0" cy="0"/>
        </a:xfrm>
      </p:grpSpPr>
      <p:sp>
        <p:nvSpPr>
          <p:cNvPr id="454" name="Google Shape;454;p71"/>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5" name="Google Shape;455;p71"/>
          <p:cNvSpPr txBox="1"/>
          <p:nvPr>
            <p:ph idx="1" type="body"/>
          </p:nvPr>
        </p:nvSpPr>
        <p:spPr>
          <a:xfrm rot="5400000">
            <a:off x="2940900" y="-942237"/>
            <a:ext cx="32622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56" name="Google Shape;456;p71"/>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7" name="Google Shape;457;p71"/>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8" name="Google Shape;458;p71"/>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59" name="Shape 459"/>
        <p:cNvGrpSpPr/>
        <p:nvPr/>
      </p:nvGrpSpPr>
      <p:grpSpPr>
        <a:xfrm>
          <a:off x="0" y="0"/>
          <a:ext cx="0" cy="0"/>
          <a:chOff x="0" y="0"/>
          <a:chExt cx="0" cy="0"/>
        </a:xfrm>
      </p:grpSpPr>
      <p:sp>
        <p:nvSpPr>
          <p:cNvPr id="460" name="Google Shape;460;p72"/>
          <p:cNvSpPr txBox="1"/>
          <p:nvPr>
            <p:ph type="title"/>
          </p:nvPr>
        </p:nvSpPr>
        <p:spPr>
          <a:xfrm rot="5400000">
            <a:off x="5350650" y="1467738"/>
            <a:ext cx="43578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1" name="Google Shape;461;p72"/>
          <p:cNvSpPr txBox="1"/>
          <p:nvPr>
            <p:ph idx="1" type="body"/>
          </p:nvPr>
        </p:nvSpPr>
        <p:spPr>
          <a:xfrm rot="5400000">
            <a:off x="1331025" y="-427812"/>
            <a:ext cx="4357800" cy="5762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62" name="Google Shape;462;p72"/>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3" name="Google Shape;463;p72"/>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4" name="Google Shape;464;p72"/>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472" name="Shape 472"/>
        <p:cNvGrpSpPr/>
        <p:nvPr/>
      </p:nvGrpSpPr>
      <p:grpSpPr>
        <a:xfrm>
          <a:off x="0" y="0"/>
          <a:ext cx="0" cy="0"/>
          <a:chOff x="0" y="0"/>
          <a:chExt cx="0" cy="0"/>
        </a:xfrm>
      </p:grpSpPr>
      <p:sp>
        <p:nvSpPr>
          <p:cNvPr id="473" name="Google Shape;473;p74"/>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4" name="Google Shape;474;p74"/>
          <p:cNvSpPr txBox="1"/>
          <p:nvPr>
            <p:ph idx="1" type="body"/>
          </p:nvPr>
        </p:nvSpPr>
        <p:spPr>
          <a:xfrm>
            <a:off x="628650" y="1370013"/>
            <a:ext cx="3867000" cy="3262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75" name="Google Shape;475;p74"/>
          <p:cNvSpPr txBox="1"/>
          <p:nvPr>
            <p:ph idx="2" type="body"/>
          </p:nvPr>
        </p:nvSpPr>
        <p:spPr>
          <a:xfrm>
            <a:off x="4648200" y="1370013"/>
            <a:ext cx="3867000" cy="3262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76" name="Google Shape;476;p74"/>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7" name="Google Shape;477;p74"/>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8" name="Google Shape;478;p74"/>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479" name="Shape 479"/>
        <p:cNvGrpSpPr/>
        <p:nvPr/>
      </p:nvGrpSpPr>
      <p:grpSpPr>
        <a:xfrm>
          <a:off x="0" y="0"/>
          <a:ext cx="0" cy="0"/>
          <a:chOff x="0" y="0"/>
          <a:chExt cx="0" cy="0"/>
        </a:xfrm>
      </p:grpSpPr>
      <p:sp>
        <p:nvSpPr>
          <p:cNvPr id="480" name="Google Shape;480;p75"/>
          <p:cNvSpPr txBox="1"/>
          <p:nvPr>
            <p:ph type="title"/>
          </p:nvPr>
        </p:nvSpPr>
        <p:spPr>
          <a:xfrm>
            <a:off x="623888" y="1282700"/>
            <a:ext cx="7886700" cy="21399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1" name="Google Shape;481;p75"/>
          <p:cNvSpPr txBox="1"/>
          <p:nvPr>
            <p:ph idx="1" type="body"/>
          </p:nvPr>
        </p:nvSpPr>
        <p:spPr>
          <a:xfrm>
            <a:off x="623888" y="3441700"/>
            <a:ext cx="7886700" cy="11256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482" name="Google Shape;482;p75"/>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3" name="Google Shape;483;p75"/>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4" name="Google Shape;484;p75"/>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485" name="Shape 485"/>
        <p:cNvGrpSpPr/>
        <p:nvPr/>
      </p:nvGrpSpPr>
      <p:grpSpPr>
        <a:xfrm>
          <a:off x="0" y="0"/>
          <a:ext cx="0" cy="0"/>
          <a:chOff x="0" y="0"/>
          <a:chExt cx="0" cy="0"/>
        </a:xfrm>
      </p:grpSpPr>
      <p:sp>
        <p:nvSpPr>
          <p:cNvPr id="486" name="Google Shape;486;p76"/>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7" name="Google Shape;487;p76"/>
          <p:cNvSpPr txBox="1"/>
          <p:nvPr>
            <p:ph idx="1" type="body"/>
          </p:nvPr>
        </p:nvSpPr>
        <p:spPr>
          <a:xfrm>
            <a:off x="628650" y="1370013"/>
            <a:ext cx="7886700" cy="3262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88" name="Google Shape;488;p76"/>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9" name="Google Shape;489;p76"/>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0" name="Google Shape;490;p76"/>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491" name="Shape 491"/>
        <p:cNvGrpSpPr/>
        <p:nvPr/>
      </p:nvGrpSpPr>
      <p:grpSpPr>
        <a:xfrm>
          <a:off x="0" y="0"/>
          <a:ext cx="0" cy="0"/>
          <a:chOff x="0" y="0"/>
          <a:chExt cx="0" cy="0"/>
        </a:xfrm>
      </p:grpSpPr>
      <p:sp>
        <p:nvSpPr>
          <p:cNvPr id="492" name="Google Shape;492;p77"/>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3" name="Google Shape;493;p77"/>
          <p:cNvSpPr txBox="1"/>
          <p:nvPr>
            <p:ph idx="1" type="subTitle"/>
          </p:nvPr>
        </p:nvSpPr>
        <p:spPr>
          <a:xfrm>
            <a:off x="1143000" y="2701925"/>
            <a:ext cx="6858000" cy="12414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494" name="Google Shape;494;p77"/>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5" name="Google Shape;495;p77"/>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6" name="Google Shape;496;p77"/>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497" name="Shape 497"/>
        <p:cNvGrpSpPr/>
        <p:nvPr/>
      </p:nvGrpSpPr>
      <p:grpSpPr>
        <a:xfrm>
          <a:off x="0" y="0"/>
          <a:ext cx="0" cy="0"/>
          <a:chOff x="0" y="0"/>
          <a:chExt cx="0" cy="0"/>
        </a:xfrm>
      </p:grpSpPr>
      <p:sp>
        <p:nvSpPr>
          <p:cNvPr id="498" name="Google Shape;498;p78"/>
          <p:cNvSpPr txBox="1"/>
          <p:nvPr>
            <p:ph type="title"/>
          </p:nvPr>
        </p:nvSpPr>
        <p:spPr>
          <a:xfrm>
            <a:off x="630238"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9" name="Google Shape;499;p78"/>
          <p:cNvSpPr txBox="1"/>
          <p:nvPr>
            <p:ph idx="1" type="body"/>
          </p:nvPr>
        </p:nvSpPr>
        <p:spPr>
          <a:xfrm>
            <a:off x="630238" y="1260475"/>
            <a:ext cx="3868800" cy="6192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00" name="Google Shape;500;p78"/>
          <p:cNvSpPr txBox="1"/>
          <p:nvPr>
            <p:ph idx="2" type="body"/>
          </p:nvPr>
        </p:nvSpPr>
        <p:spPr>
          <a:xfrm>
            <a:off x="630238" y="1879600"/>
            <a:ext cx="3868800" cy="2762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01" name="Google Shape;501;p78"/>
          <p:cNvSpPr txBox="1"/>
          <p:nvPr>
            <p:ph idx="3" type="body"/>
          </p:nvPr>
        </p:nvSpPr>
        <p:spPr>
          <a:xfrm>
            <a:off x="4629150" y="1260475"/>
            <a:ext cx="3887700" cy="6192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02" name="Google Shape;502;p78"/>
          <p:cNvSpPr txBox="1"/>
          <p:nvPr>
            <p:ph idx="4" type="body"/>
          </p:nvPr>
        </p:nvSpPr>
        <p:spPr>
          <a:xfrm>
            <a:off x="4629150" y="1879600"/>
            <a:ext cx="3887700" cy="2762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03" name="Google Shape;503;p78"/>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04" name="Google Shape;504;p78"/>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05" name="Google Shape;505;p78"/>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506" name="Shape 506"/>
        <p:cNvGrpSpPr/>
        <p:nvPr/>
      </p:nvGrpSpPr>
      <p:grpSpPr>
        <a:xfrm>
          <a:off x="0" y="0"/>
          <a:ext cx="0" cy="0"/>
          <a:chOff x="0" y="0"/>
          <a:chExt cx="0" cy="0"/>
        </a:xfrm>
      </p:grpSpPr>
      <p:sp>
        <p:nvSpPr>
          <p:cNvPr id="507" name="Google Shape;507;p79"/>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08" name="Google Shape;508;p79"/>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09" name="Google Shape;509;p79"/>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10" name="Google Shape;510;p79"/>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1" name="Shape 511"/>
        <p:cNvGrpSpPr/>
        <p:nvPr/>
      </p:nvGrpSpPr>
      <p:grpSpPr>
        <a:xfrm>
          <a:off x="0" y="0"/>
          <a:ext cx="0" cy="0"/>
          <a:chOff x="0" y="0"/>
          <a:chExt cx="0" cy="0"/>
        </a:xfrm>
      </p:grpSpPr>
      <p:sp>
        <p:nvSpPr>
          <p:cNvPr id="512" name="Google Shape;512;p80"/>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13" name="Google Shape;513;p80"/>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14" name="Google Shape;514;p80"/>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515" name="Shape 515"/>
        <p:cNvGrpSpPr/>
        <p:nvPr/>
      </p:nvGrpSpPr>
      <p:grpSpPr>
        <a:xfrm>
          <a:off x="0" y="0"/>
          <a:ext cx="0" cy="0"/>
          <a:chOff x="0" y="0"/>
          <a:chExt cx="0" cy="0"/>
        </a:xfrm>
      </p:grpSpPr>
      <p:sp>
        <p:nvSpPr>
          <p:cNvPr id="516" name="Google Shape;516;p81"/>
          <p:cNvSpPr txBox="1"/>
          <p:nvPr>
            <p:ph type="title"/>
          </p:nvPr>
        </p:nvSpPr>
        <p:spPr>
          <a:xfrm>
            <a:off x="630238" y="342900"/>
            <a:ext cx="2949600" cy="1200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17" name="Google Shape;517;p81"/>
          <p:cNvSpPr txBox="1"/>
          <p:nvPr>
            <p:ph idx="1" type="body"/>
          </p:nvPr>
        </p:nvSpPr>
        <p:spPr>
          <a:xfrm>
            <a:off x="3887788" y="741363"/>
            <a:ext cx="4629300" cy="36543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518" name="Google Shape;518;p81"/>
          <p:cNvSpPr txBox="1"/>
          <p:nvPr>
            <p:ph idx="2" type="body"/>
          </p:nvPr>
        </p:nvSpPr>
        <p:spPr>
          <a:xfrm>
            <a:off x="630238" y="1543050"/>
            <a:ext cx="2949600" cy="285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19" name="Google Shape;519;p81"/>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0" name="Google Shape;520;p81"/>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1" name="Google Shape;521;p81"/>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522" name="Shape 522"/>
        <p:cNvGrpSpPr/>
        <p:nvPr/>
      </p:nvGrpSpPr>
      <p:grpSpPr>
        <a:xfrm>
          <a:off x="0" y="0"/>
          <a:ext cx="0" cy="0"/>
          <a:chOff x="0" y="0"/>
          <a:chExt cx="0" cy="0"/>
        </a:xfrm>
      </p:grpSpPr>
      <p:sp>
        <p:nvSpPr>
          <p:cNvPr id="523" name="Google Shape;523;p82"/>
          <p:cNvSpPr txBox="1"/>
          <p:nvPr>
            <p:ph type="title"/>
          </p:nvPr>
        </p:nvSpPr>
        <p:spPr>
          <a:xfrm>
            <a:off x="630238" y="342900"/>
            <a:ext cx="2949600" cy="1200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4" name="Google Shape;524;p82"/>
          <p:cNvSpPr/>
          <p:nvPr>
            <p:ph idx="2" type="pic"/>
          </p:nvPr>
        </p:nvSpPr>
        <p:spPr>
          <a:xfrm>
            <a:off x="3887788" y="741363"/>
            <a:ext cx="4629300" cy="3654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25" name="Google Shape;525;p82"/>
          <p:cNvSpPr txBox="1"/>
          <p:nvPr>
            <p:ph idx="1" type="body"/>
          </p:nvPr>
        </p:nvSpPr>
        <p:spPr>
          <a:xfrm>
            <a:off x="630238" y="1543050"/>
            <a:ext cx="2949600" cy="285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26" name="Google Shape;526;p82"/>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7" name="Google Shape;527;p82"/>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8" name="Google Shape;528;p82"/>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529" name="Shape 529"/>
        <p:cNvGrpSpPr/>
        <p:nvPr/>
      </p:nvGrpSpPr>
      <p:grpSpPr>
        <a:xfrm>
          <a:off x="0" y="0"/>
          <a:ext cx="0" cy="0"/>
          <a:chOff x="0" y="0"/>
          <a:chExt cx="0" cy="0"/>
        </a:xfrm>
      </p:grpSpPr>
      <p:sp>
        <p:nvSpPr>
          <p:cNvPr id="530" name="Google Shape;530;p83"/>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1" name="Google Shape;531;p83"/>
          <p:cNvSpPr txBox="1"/>
          <p:nvPr>
            <p:ph idx="1" type="body"/>
          </p:nvPr>
        </p:nvSpPr>
        <p:spPr>
          <a:xfrm rot="5400000">
            <a:off x="2940900" y="-942237"/>
            <a:ext cx="32622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32" name="Google Shape;532;p83"/>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3" name="Google Shape;533;p83"/>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4" name="Google Shape;534;p83"/>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535" name="Shape 535"/>
        <p:cNvGrpSpPr/>
        <p:nvPr/>
      </p:nvGrpSpPr>
      <p:grpSpPr>
        <a:xfrm>
          <a:off x="0" y="0"/>
          <a:ext cx="0" cy="0"/>
          <a:chOff x="0" y="0"/>
          <a:chExt cx="0" cy="0"/>
        </a:xfrm>
      </p:grpSpPr>
      <p:sp>
        <p:nvSpPr>
          <p:cNvPr id="536" name="Google Shape;536;p84"/>
          <p:cNvSpPr txBox="1"/>
          <p:nvPr>
            <p:ph type="title"/>
          </p:nvPr>
        </p:nvSpPr>
        <p:spPr>
          <a:xfrm rot="5400000">
            <a:off x="5350650" y="1467738"/>
            <a:ext cx="43578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7" name="Google Shape;537;p84"/>
          <p:cNvSpPr txBox="1"/>
          <p:nvPr>
            <p:ph idx="1" type="body"/>
          </p:nvPr>
        </p:nvSpPr>
        <p:spPr>
          <a:xfrm rot="5400000">
            <a:off x="1331025" y="-427812"/>
            <a:ext cx="4357800" cy="5762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38" name="Google Shape;538;p84"/>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9" name="Google Shape;539;p84"/>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0" name="Google Shape;540;p84"/>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 type="body"/>
          </p:nvPr>
        </p:nvSpPr>
        <p:spPr>
          <a:xfrm>
            <a:off x="3887788" y="741363"/>
            <a:ext cx="4629150" cy="36544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9"/>
          <p:cNvSpPr txBox="1"/>
          <p:nvPr>
            <p:ph idx="2" type="body"/>
          </p:nvPr>
        </p:nvSpPr>
        <p:spPr>
          <a:xfrm>
            <a:off x="630238" y="1543050"/>
            <a:ext cx="2949575" cy="28590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9"/>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p:nvPr>
            <p:ph idx="2" type="pic"/>
          </p:nvPr>
        </p:nvSpPr>
        <p:spPr>
          <a:xfrm>
            <a:off x="3887788" y="741363"/>
            <a:ext cx="4629150" cy="36544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9" name="Google Shape;69;p10"/>
          <p:cNvSpPr txBox="1"/>
          <p:nvPr>
            <p:ph idx="1" type="body"/>
          </p:nvPr>
        </p:nvSpPr>
        <p:spPr>
          <a:xfrm>
            <a:off x="630238" y="1543050"/>
            <a:ext cx="2949575" cy="28590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0"/>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7.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4.xml"/><Relationship Id="rId12" Type="http://schemas.openxmlformats.org/officeDocument/2006/relationships/slideLayout" Target="../slideLayouts/slideLayout22.xml"/><Relationship Id="rId1" Type="http://schemas.openxmlformats.org/officeDocument/2006/relationships/image" Target="../media/image9.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8.xml"/><Relationship Id="rId12" Type="http://schemas.openxmlformats.org/officeDocument/2006/relationships/slideLayout" Target="../slideLayouts/slideLayout33.xml"/><Relationship Id="rId1" Type="http://schemas.openxmlformats.org/officeDocument/2006/relationships/image" Target="../media/image4.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6.xml"/><Relationship Id="rId12" Type="http://schemas.openxmlformats.org/officeDocument/2006/relationships/slideLayout" Target="../slideLayouts/slideLayout44.xml"/><Relationship Id="rId1" Type="http://schemas.openxmlformats.org/officeDocument/2006/relationships/image" Target="../media/image6.jp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1.xml"/><Relationship Id="rId12" Type="http://schemas.openxmlformats.org/officeDocument/2006/relationships/slideLayout" Target="../slideLayouts/slideLayout55.xml"/><Relationship Id="rId1" Type="http://schemas.openxmlformats.org/officeDocument/2006/relationships/image" Target="../media/image5.jp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5.xml"/><Relationship Id="rId10" Type="http://schemas.openxmlformats.org/officeDocument/2006/relationships/slideLayout" Target="../slideLayouts/slideLayout64.xml"/><Relationship Id="rId13" Type="http://schemas.openxmlformats.org/officeDocument/2006/relationships/theme" Target="../theme/theme5.xml"/><Relationship Id="rId12" Type="http://schemas.openxmlformats.org/officeDocument/2006/relationships/slideLayout" Target="../slideLayouts/slideLayout66.xml"/><Relationship Id="rId1" Type="http://schemas.openxmlformats.org/officeDocument/2006/relationships/image" Target="../media/image20.jpg"/><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6.xml"/><Relationship Id="rId10" Type="http://schemas.openxmlformats.org/officeDocument/2006/relationships/slideLayout" Target="../slideLayouts/slideLayout75.xml"/><Relationship Id="rId13" Type="http://schemas.openxmlformats.org/officeDocument/2006/relationships/theme" Target="../theme/theme3.xml"/><Relationship Id="rId12" Type="http://schemas.openxmlformats.org/officeDocument/2006/relationships/slideLayout" Target="../slideLayouts/slideLayout77.xml"/><Relationship Id="rId1" Type="http://schemas.openxmlformats.org/officeDocument/2006/relationships/image" Target="../media/image17.jpg"/><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9" Type="http://schemas.openxmlformats.org/officeDocument/2006/relationships/slideLayout" Target="../slideLayouts/slideLayout74.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3"/>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 name="Google Shape;87;p13"/>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0" name="Google Shape;90;p1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91" name="Google Shape;91;p13"/>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25"/>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3" name="Google Shape;163;p25"/>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25"/>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5" name="Google Shape;165;p25"/>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6" name="Google Shape;166;p2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67" name="Google Shape;167;p25"/>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p37"/>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9" name="Google Shape;239;p37"/>
          <p:cNvSpPr txBox="1"/>
          <p:nvPr>
            <p:ph idx="1" type="body"/>
          </p:nvPr>
        </p:nvSpPr>
        <p:spPr>
          <a:xfrm>
            <a:off x="628650" y="1370013"/>
            <a:ext cx="7886700" cy="3262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37"/>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1" name="Google Shape;241;p37"/>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2" name="Google Shape;242;p37"/>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3" name="Google Shape;243;p37"/>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3" name="Shape 313"/>
        <p:cNvGrpSpPr/>
        <p:nvPr/>
      </p:nvGrpSpPr>
      <p:grpSpPr>
        <a:xfrm>
          <a:off x="0" y="0"/>
          <a:ext cx="0" cy="0"/>
          <a:chOff x="0" y="0"/>
          <a:chExt cx="0" cy="0"/>
        </a:xfrm>
      </p:grpSpPr>
      <p:sp>
        <p:nvSpPr>
          <p:cNvPr id="314" name="Google Shape;314;p49"/>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5" name="Google Shape;315;p49"/>
          <p:cNvSpPr txBox="1"/>
          <p:nvPr>
            <p:ph idx="1" type="body"/>
          </p:nvPr>
        </p:nvSpPr>
        <p:spPr>
          <a:xfrm>
            <a:off x="628650" y="1370013"/>
            <a:ext cx="7886700" cy="3262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6" name="Google Shape;316;p49"/>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17" name="Google Shape;317;p49"/>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18" name="Google Shape;318;p49"/>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19" name="Google Shape;319;p49"/>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9" name="Shape 389"/>
        <p:cNvGrpSpPr/>
        <p:nvPr/>
      </p:nvGrpSpPr>
      <p:grpSpPr>
        <a:xfrm>
          <a:off x="0" y="0"/>
          <a:ext cx="0" cy="0"/>
          <a:chOff x="0" y="0"/>
          <a:chExt cx="0" cy="0"/>
        </a:xfrm>
      </p:grpSpPr>
      <p:sp>
        <p:nvSpPr>
          <p:cNvPr id="390" name="Google Shape;390;p61"/>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91" name="Google Shape;391;p61"/>
          <p:cNvSpPr txBox="1"/>
          <p:nvPr>
            <p:ph idx="1" type="body"/>
          </p:nvPr>
        </p:nvSpPr>
        <p:spPr>
          <a:xfrm>
            <a:off x="628650" y="1370013"/>
            <a:ext cx="7886700" cy="3262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2" name="Google Shape;392;p61"/>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3" name="Google Shape;393;p61"/>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4" name="Google Shape;394;p61"/>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95" name="Google Shape;395;p61"/>
          <p:cNvPicPr preferRelativeResize="0"/>
          <p:nvPr/>
        </p:nvPicPr>
        <p:blipFill rotWithShape="1">
          <a:blip r:embed="rId1">
            <a:alphaModFix/>
          </a:blip>
          <a:srcRect b="0" l="0" r="0" t="0"/>
          <a:stretch/>
        </p:blipFill>
        <p:spPr>
          <a:xfrm>
            <a:off x="0" y="0"/>
            <a:ext cx="9144002" cy="51435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5" name="Shape 465"/>
        <p:cNvGrpSpPr/>
        <p:nvPr/>
      </p:nvGrpSpPr>
      <p:grpSpPr>
        <a:xfrm>
          <a:off x="0" y="0"/>
          <a:ext cx="0" cy="0"/>
          <a:chOff x="0" y="0"/>
          <a:chExt cx="0" cy="0"/>
        </a:xfrm>
      </p:grpSpPr>
      <p:sp>
        <p:nvSpPr>
          <p:cNvPr id="466" name="Google Shape;466;p73"/>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7" name="Google Shape;467;p73"/>
          <p:cNvSpPr txBox="1"/>
          <p:nvPr>
            <p:ph idx="1" type="body"/>
          </p:nvPr>
        </p:nvSpPr>
        <p:spPr>
          <a:xfrm>
            <a:off x="628650" y="1370013"/>
            <a:ext cx="7886700" cy="3262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73"/>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69" name="Google Shape;469;p73"/>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70" name="Google Shape;470;p73"/>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71" name="Google Shape;471;p73"/>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www.racialequitytools.org/home" TargetMode="External"/><Relationship Id="rId4" Type="http://schemas.openxmlformats.org/officeDocument/2006/relationships/image" Target="../media/image18.jpg"/><Relationship Id="rId5"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www.racialequitytools.org/home" TargetMode="External"/><Relationship Id="rId4" Type="http://schemas.openxmlformats.org/officeDocument/2006/relationships/image" Target="../media/image23.jp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s://www.racialequitytools.org/home" TargetMode="External"/><Relationship Id="rId4"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 Id="rId3" Type="http://schemas.openxmlformats.org/officeDocument/2006/relationships/hyperlink" Target="https://www.dailykos.com/stories/2015/6/19/1394875/-Are-you-a-racist-Overt-vs-covert-racis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8.xml"/><Relationship Id="rId3" Type="http://schemas.openxmlformats.org/officeDocument/2006/relationships/hyperlink" Target="https://timeline.com/europeans-invented-the-concept-of-race-as-we-know-it-58f896fae62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9.xml"/><Relationship Id="rId3" Type="http://schemas.openxmlformats.org/officeDocument/2006/relationships/hyperlink" Target="https://timeline.com/europeans-invented-the-concept-of-race-as-we-know-it-58f896fae62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2.xml"/><Relationship Id="rId3" Type="http://schemas.openxmlformats.org/officeDocument/2006/relationships/hyperlink" Target="https://www.facinghistory.org/holocaust-and-human-behavior/chapter-2/inventing-black-and-whit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3.xml"/><Relationship Id="rId3" Type="http://schemas.openxmlformats.org/officeDocument/2006/relationships/hyperlink" Target="https://www.facinghistory.org/holocaust-and-human-behavior/chapter-2/inventing-black-and-whit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4.xml"/><Relationship Id="rId3" Type="http://schemas.openxmlformats.org/officeDocument/2006/relationships/hyperlink" Target="https://msuweb.montclair.edu/~furrg/spl/thandekawhiting.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6.xml"/><Relationship Id="rId3" Type="http://schemas.openxmlformats.org/officeDocument/2006/relationships/hyperlink" Target="https://www.zinnedproject.org/news/tdih/elizabeth-key-wins-freed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7.xml"/><Relationship Id="rId3" Type="http://schemas.openxmlformats.org/officeDocument/2006/relationships/hyperlink" Target="https://www.zinnedproject.org/news/tdih/elizabeth-key-wins-freed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32.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hyperlink" Target="mailto:jdarden@mail.wvu.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s://plato.stanford.edu/entries/social-norm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s://courses.lumenlearning.com/boundless-sociolog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1.png"/><Relationship Id="rId8"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https://ombuds.web.cern.ch/blog/2017/09/unearned-advantage"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s://www.racialequitytools.org/home"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hyperlink" Target="http://www.youtube.com/watch?v=X_8E3ENrKrQ"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4" name="Shape 544"/>
        <p:cNvGrpSpPr/>
        <p:nvPr/>
      </p:nvGrpSpPr>
      <p:grpSpPr>
        <a:xfrm>
          <a:off x="0" y="0"/>
          <a:ext cx="0" cy="0"/>
          <a:chOff x="0" y="0"/>
          <a:chExt cx="0" cy="0"/>
        </a:xfrm>
      </p:grpSpPr>
      <p:sp>
        <p:nvSpPr>
          <p:cNvPr id="545" name="Google Shape;545;p85"/>
          <p:cNvSpPr txBox="1"/>
          <p:nvPr>
            <p:ph type="title"/>
          </p:nvPr>
        </p:nvSpPr>
        <p:spPr>
          <a:xfrm>
            <a:off x="279350" y="1181500"/>
            <a:ext cx="8636100" cy="1638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4000"/>
              <a:buFont typeface="Arial"/>
              <a:buNone/>
            </a:pPr>
            <a:r>
              <a:rPr b="1" lang="en-US" sz="5200">
                <a:solidFill>
                  <a:srgbClr val="F0B31C"/>
                </a:solidFill>
                <a:latin typeface="Arial"/>
                <a:ea typeface="Arial"/>
                <a:cs typeface="Arial"/>
                <a:sym typeface="Arial"/>
              </a:rPr>
              <a:t>Racism as a System of Exclusion</a:t>
            </a:r>
            <a:r>
              <a:rPr b="1" lang="en-US" sz="5200">
                <a:solidFill>
                  <a:schemeClr val="lt1"/>
                </a:solidFill>
                <a:latin typeface="Arial"/>
                <a:ea typeface="Arial"/>
                <a:cs typeface="Arial"/>
                <a:sym typeface="Arial"/>
              </a:rPr>
              <a:t>:</a:t>
            </a:r>
            <a:endParaRPr b="1" sz="5200">
              <a:solidFill>
                <a:schemeClr val="lt1"/>
              </a:solidFill>
              <a:latin typeface="Arial Black"/>
              <a:ea typeface="Arial Black"/>
              <a:cs typeface="Arial Black"/>
              <a:sym typeface="Arial Black"/>
            </a:endParaRPr>
          </a:p>
        </p:txBody>
      </p:sp>
      <p:sp>
        <p:nvSpPr>
          <p:cNvPr id="546" name="Google Shape;546;p85"/>
          <p:cNvSpPr txBox="1"/>
          <p:nvPr/>
        </p:nvSpPr>
        <p:spPr>
          <a:xfrm>
            <a:off x="1177800" y="2724150"/>
            <a:ext cx="7737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b="1" lang="en-US" sz="2800">
                <a:solidFill>
                  <a:schemeClr val="lt1"/>
                </a:solidFill>
              </a:rPr>
              <a:t>Race, Racism, and Structures of Oppression</a:t>
            </a:r>
            <a:endParaRPr b="1" sz="2800">
              <a:solidFill>
                <a:schemeClr val="lt1"/>
              </a:solidFill>
            </a:endParaRPr>
          </a:p>
        </p:txBody>
      </p:sp>
      <p:sp>
        <p:nvSpPr>
          <p:cNvPr id="547" name="Google Shape;547;p85"/>
          <p:cNvSpPr txBox="1"/>
          <p:nvPr/>
        </p:nvSpPr>
        <p:spPr>
          <a:xfrm>
            <a:off x="2863525" y="4019550"/>
            <a:ext cx="6248400" cy="10461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J. Spenser Darden, M.A.</a:t>
            </a:r>
            <a:endParaRPr b="1" i="0" sz="2000" u="none" cap="none" strike="noStrike">
              <a:solidFill>
                <a:srgbClr val="FFFFFF"/>
              </a:solidFill>
              <a:latin typeface="Arial"/>
              <a:ea typeface="Arial"/>
              <a:cs typeface="Arial"/>
              <a:sym typeface="Arial"/>
            </a:endParaRPr>
          </a:p>
          <a:p>
            <a:pPr indent="0" lvl="0" marL="0" marR="0" rtl="0" algn="r">
              <a:lnSpc>
                <a:spcPct val="90000"/>
              </a:lnSpc>
              <a:spcBef>
                <a:spcPts val="0"/>
              </a:spcBef>
              <a:spcAft>
                <a:spcPts val="0"/>
              </a:spcAft>
              <a:buClr>
                <a:srgbClr val="FFFFFF"/>
              </a:buClr>
              <a:buSzPts val="2000"/>
              <a:buFont typeface="Arial"/>
              <a:buNone/>
            </a:pPr>
            <a:r>
              <a:rPr b="1" lang="en-US">
                <a:solidFill>
                  <a:srgbClr val="FFFFFF"/>
                </a:solidFill>
              </a:rPr>
              <a:t>He/Him/His | They/Them/Theirs</a:t>
            </a:r>
            <a:endParaRPr b="1">
              <a:solidFill>
                <a:srgbClr val="FFFFFF"/>
              </a:solidFill>
            </a:endParaRPr>
          </a:p>
          <a:p>
            <a:pPr indent="0" lvl="0" marL="0" marR="0" rtl="0" algn="r">
              <a:lnSpc>
                <a:spcPct val="9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Division of Diversity, Equity and Inclusion</a:t>
            </a:r>
            <a:endParaRPr b="1" i="0" sz="2000" u="none" cap="none" strike="noStrike">
              <a:solidFill>
                <a:srgbClr val="FFFFFF"/>
              </a:solidFill>
              <a:latin typeface="Arial"/>
              <a:ea typeface="Arial"/>
              <a:cs typeface="Arial"/>
              <a:sym typeface="Arial"/>
            </a:endParaRPr>
          </a:p>
          <a:p>
            <a:pPr indent="0" lvl="0" marL="0" marR="0" rtl="0" algn="r">
              <a:lnSpc>
                <a:spcPct val="90000"/>
              </a:lnSpc>
              <a:spcBef>
                <a:spcPts val="0"/>
              </a:spcBef>
              <a:spcAft>
                <a:spcPts val="0"/>
              </a:spcAft>
              <a:buClr>
                <a:srgbClr val="FFFFFF"/>
              </a:buClr>
              <a:buSzPts val="2000"/>
              <a:buFont typeface="Arial"/>
              <a:buNone/>
            </a:pPr>
            <a:r>
              <a:rPr b="1" lang="en-US" sz="2000">
                <a:solidFill>
                  <a:srgbClr val="FFFFFF"/>
                </a:solidFill>
              </a:rPr>
              <a:t>West Virginia University</a:t>
            </a:r>
            <a:endParaRPr b="1" sz="20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94"/>
          <p:cNvSpPr txBox="1"/>
          <p:nvPr>
            <p:ph idx="4294967295" type="body"/>
          </p:nvPr>
        </p:nvSpPr>
        <p:spPr>
          <a:xfrm>
            <a:off x="499425" y="833050"/>
            <a:ext cx="8226900" cy="126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400">
                <a:solidFill>
                  <a:schemeClr val="lt1"/>
                </a:solidFill>
              </a:rPr>
              <a:t>Open and observable, not secret or hidden. The target of overt oppression is very aware of the intention and action of the oppressive act, and of the oppressive person or group.</a:t>
            </a:r>
            <a:endParaRPr sz="2000">
              <a:solidFill>
                <a:schemeClr val="lt1"/>
              </a:solidFill>
            </a:endParaRPr>
          </a:p>
        </p:txBody>
      </p:sp>
      <p:sp>
        <p:nvSpPr>
          <p:cNvPr id="615" name="Google Shape;615;p94"/>
          <p:cNvSpPr txBox="1"/>
          <p:nvPr>
            <p:ph idx="4294967295" type="title"/>
          </p:nvPr>
        </p:nvSpPr>
        <p:spPr>
          <a:xfrm>
            <a:off x="628650" y="82673"/>
            <a:ext cx="7886700" cy="820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Overt Oppression</a:t>
            </a:r>
            <a:endParaRPr>
              <a:solidFill>
                <a:schemeClr val="lt1"/>
              </a:solidFill>
            </a:endParaRPr>
          </a:p>
        </p:txBody>
      </p:sp>
      <p:sp>
        <p:nvSpPr>
          <p:cNvPr id="616" name="Google Shape;616;p94"/>
          <p:cNvSpPr txBox="1"/>
          <p:nvPr/>
        </p:nvSpPr>
        <p:spPr>
          <a:xfrm>
            <a:off x="4780350" y="4515650"/>
            <a:ext cx="4121400" cy="3864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US" sz="1100" u="sng">
                <a:solidFill>
                  <a:schemeClr val="hlink"/>
                </a:solidFill>
                <a:hlinkClick r:id="rId3"/>
              </a:rPr>
              <a:t>https://www.racialequitytools.org/home</a:t>
            </a:r>
            <a:endParaRPr>
              <a:latin typeface="Calibri"/>
              <a:ea typeface="Calibri"/>
              <a:cs typeface="Calibri"/>
              <a:sym typeface="Calibri"/>
            </a:endParaRPr>
          </a:p>
        </p:txBody>
      </p:sp>
      <p:pic>
        <p:nvPicPr>
          <p:cNvPr id="617" name="Google Shape;617;p94"/>
          <p:cNvPicPr preferRelativeResize="0"/>
          <p:nvPr/>
        </p:nvPicPr>
        <p:blipFill>
          <a:blip r:embed="rId4">
            <a:alphaModFix/>
          </a:blip>
          <a:stretch>
            <a:fillRect/>
          </a:stretch>
        </p:blipFill>
        <p:spPr>
          <a:xfrm>
            <a:off x="5072050" y="2204837"/>
            <a:ext cx="2909926" cy="2310825"/>
          </a:xfrm>
          <a:prstGeom prst="rect">
            <a:avLst/>
          </a:prstGeom>
          <a:noFill/>
          <a:ln>
            <a:noFill/>
          </a:ln>
        </p:spPr>
      </p:pic>
      <p:pic>
        <p:nvPicPr>
          <p:cNvPr id="618" name="Google Shape;618;p94"/>
          <p:cNvPicPr preferRelativeResize="0"/>
          <p:nvPr/>
        </p:nvPicPr>
        <p:blipFill>
          <a:blip r:embed="rId5">
            <a:alphaModFix/>
          </a:blip>
          <a:stretch>
            <a:fillRect/>
          </a:stretch>
        </p:blipFill>
        <p:spPr>
          <a:xfrm>
            <a:off x="1162025" y="2463750"/>
            <a:ext cx="3448974" cy="179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95"/>
          <p:cNvSpPr txBox="1"/>
          <p:nvPr>
            <p:ph idx="4294967295" type="body"/>
          </p:nvPr>
        </p:nvSpPr>
        <p:spPr>
          <a:xfrm>
            <a:off x="499425" y="833050"/>
            <a:ext cx="8226900" cy="126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400">
                <a:solidFill>
                  <a:schemeClr val="lt1"/>
                </a:solidFill>
              </a:rPr>
              <a:t>Open and observable, not secret or hidden. The target of overt oppression is very aware of the intention and action of the oppressive act, and of the oppressive person or group.</a:t>
            </a:r>
            <a:endParaRPr sz="2000">
              <a:solidFill>
                <a:schemeClr val="lt1"/>
              </a:solidFill>
            </a:endParaRPr>
          </a:p>
        </p:txBody>
      </p:sp>
      <p:sp>
        <p:nvSpPr>
          <p:cNvPr id="625" name="Google Shape;625;p95"/>
          <p:cNvSpPr txBox="1"/>
          <p:nvPr>
            <p:ph idx="4294967295" type="title"/>
          </p:nvPr>
        </p:nvSpPr>
        <p:spPr>
          <a:xfrm>
            <a:off x="628650" y="82673"/>
            <a:ext cx="7886700" cy="820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Overt Oppression</a:t>
            </a:r>
            <a:endParaRPr>
              <a:solidFill>
                <a:schemeClr val="lt1"/>
              </a:solidFill>
            </a:endParaRPr>
          </a:p>
        </p:txBody>
      </p:sp>
      <p:sp>
        <p:nvSpPr>
          <p:cNvPr id="626" name="Google Shape;626;p95"/>
          <p:cNvSpPr txBox="1"/>
          <p:nvPr/>
        </p:nvSpPr>
        <p:spPr>
          <a:xfrm>
            <a:off x="4780350" y="4515650"/>
            <a:ext cx="4121400" cy="3864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US" sz="1100" u="sng">
                <a:solidFill>
                  <a:schemeClr val="hlink"/>
                </a:solidFill>
                <a:hlinkClick r:id="rId3"/>
              </a:rPr>
              <a:t>https://www.racialequitytools.org/home</a:t>
            </a:r>
            <a:endParaRPr>
              <a:latin typeface="Calibri"/>
              <a:ea typeface="Calibri"/>
              <a:cs typeface="Calibri"/>
              <a:sym typeface="Calibri"/>
            </a:endParaRPr>
          </a:p>
        </p:txBody>
      </p:sp>
      <p:pic>
        <p:nvPicPr>
          <p:cNvPr id="627" name="Google Shape;627;p95"/>
          <p:cNvPicPr preferRelativeResize="0"/>
          <p:nvPr/>
        </p:nvPicPr>
        <p:blipFill>
          <a:blip r:embed="rId4">
            <a:alphaModFix/>
          </a:blip>
          <a:stretch>
            <a:fillRect/>
          </a:stretch>
        </p:blipFill>
        <p:spPr>
          <a:xfrm>
            <a:off x="1925363" y="2041063"/>
            <a:ext cx="1953150" cy="2610650"/>
          </a:xfrm>
          <a:prstGeom prst="rect">
            <a:avLst/>
          </a:prstGeom>
          <a:noFill/>
          <a:ln>
            <a:noFill/>
          </a:ln>
        </p:spPr>
      </p:pic>
      <p:pic>
        <p:nvPicPr>
          <p:cNvPr id="628" name="Google Shape;628;p95"/>
          <p:cNvPicPr preferRelativeResize="0"/>
          <p:nvPr/>
        </p:nvPicPr>
        <p:blipFill>
          <a:blip r:embed="rId5">
            <a:alphaModFix/>
          </a:blip>
          <a:stretch>
            <a:fillRect/>
          </a:stretch>
        </p:blipFill>
        <p:spPr>
          <a:xfrm>
            <a:off x="4322288" y="2380950"/>
            <a:ext cx="2896350" cy="1930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96"/>
          <p:cNvSpPr txBox="1"/>
          <p:nvPr>
            <p:ph idx="4294967295" type="body"/>
          </p:nvPr>
        </p:nvSpPr>
        <p:spPr>
          <a:xfrm>
            <a:off x="257400" y="705925"/>
            <a:ext cx="8629200" cy="126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400">
                <a:solidFill>
                  <a:schemeClr val="lt1"/>
                </a:solidFill>
              </a:rPr>
              <a:t>Secret, hidden and not openly practiced, or so subtle that they are not readily obvious, even to the intended target. The person targeted with covert oppression may not even realize that an oppressive act has occurred</a:t>
            </a:r>
            <a:endParaRPr sz="2400">
              <a:solidFill>
                <a:schemeClr val="lt1"/>
              </a:solidFill>
            </a:endParaRPr>
          </a:p>
        </p:txBody>
      </p:sp>
      <p:sp>
        <p:nvSpPr>
          <p:cNvPr id="635" name="Google Shape;635;p96"/>
          <p:cNvSpPr txBox="1"/>
          <p:nvPr>
            <p:ph idx="4294967295" type="title"/>
          </p:nvPr>
        </p:nvSpPr>
        <p:spPr>
          <a:xfrm>
            <a:off x="628650" y="82673"/>
            <a:ext cx="7886700" cy="820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Covert Oppression</a:t>
            </a:r>
            <a:endParaRPr>
              <a:solidFill>
                <a:schemeClr val="lt1"/>
              </a:solidFill>
            </a:endParaRPr>
          </a:p>
        </p:txBody>
      </p:sp>
      <p:sp>
        <p:nvSpPr>
          <p:cNvPr id="636" name="Google Shape;636;p96"/>
          <p:cNvSpPr txBox="1"/>
          <p:nvPr/>
        </p:nvSpPr>
        <p:spPr>
          <a:xfrm>
            <a:off x="4780350" y="4515650"/>
            <a:ext cx="4121400" cy="3864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US" sz="1100" u="sng">
                <a:solidFill>
                  <a:schemeClr val="hlink"/>
                </a:solidFill>
                <a:hlinkClick r:id="rId3"/>
              </a:rPr>
              <a:t>https://www.racialequitytools.org/home</a:t>
            </a:r>
            <a:endParaRPr>
              <a:latin typeface="Calibri"/>
              <a:ea typeface="Calibri"/>
              <a:cs typeface="Calibri"/>
              <a:sym typeface="Calibri"/>
            </a:endParaRPr>
          </a:p>
        </p:txBody>
      </p:sp>
      <p:pic>
        <p:nvPicPr>
          <p:cNvPr id="637" name="Google Shape;637;p96"/>
          <p:cNvPicPr preferRelativeResize="0"/>
          <p:nvPr/>
        </p:nvPicPr>
        <p:blipFill>
          <a:blip r:embed="rId4">
            <a:alphaModFix/>
          </a:blip>
          <a:stretch>
            <a:fillRect/>
          </a:stretch>
        </p:blipFill>
        <p:spPr>
          <a:xfrm>
            <a:off x="5337150" y="2406325"/>
            <a:ext cx="3564600" cy="2005101"/>
          </a:xfrm>
          <a:prstGeom prst="rect">
            <a:avLst/>
          </a:prstGeom>
          <a:noFill/>
          <a:ln>
            <a:noFill/>
          </a:ln>
        </p:spPr>
      </p:pic>
      <p:pic>
        <p:nvPicPr>
          <p:cNvPr id="638" name="Google Shape;638;p96"/>
          <p:cNvPicPr preferRelativeResize="0"/>
          <p:nvPr/>
        </p:nvPicPr>
        <p:blipFill>
          <a:blip r:embed="rId5">
            <a:alphaModFix/>
          </a:blip>
          <a:stretch>
            <a:fillRect/>
          </a:stretch>
        </p:blipFill>
        <p:spPr>
          <a:xfrm>
            <a:off x="628650" y="2470200"/>
            <a:ext cx="3564601" cy="1877341"/>
          </a:xfrm>
          <a:prstGeom prst="rect">
            <a:avLst/>
          </a:prstGeom>
          <a:noFill/>
          <a:ln>
            <a:noFill/>
          </a:ln>
        </p:spPr>
      </p:pic>
      <p:pic>
        <p:nvPicPr>
          <p:cNvPr id="639" name="Google Shape;639;p96"/>
          <p:cNvPicPr preferRelativeResize="0"/>
          <p:nvPr/>
        </p:nvPicPr>
        <p:blipFill rotWithShape="1">
          <a:blip r:embed="rId6">
            <a:alphaModFix/>
          </a:blip>
          <a:srcRect b="13934" l="0" r="0" t="58875"/>
          <a:stretch/>
        </p:blipFill>
        <p:spPr>
          <a:xfrm>
            <a:off x="1131270" y="705925"/>
            <a:ext cx="6881467" cy="3605599"/>
          </a:xfrm>
          <a:prstGeom prst="rect">
            <a:avLst/>
          </a:prstGeom>
          <a:noFill/>
          <a:ln>
            <a:noFill/>
          </a:ln>
        </p:spPr>
      </p:pic>
      <p:sp>
        <p:nvSpPr>
          <p:cNvPr id="640" name="Google Shape;640;p96"/>
          <p:cNvSpPr/>
          <p:nvPr/>
        </p:nvSpPr>
        <p:spPr>
          <a:xfrm>
            <a:off x="2712075" y="2615775"/>
            <a:ext cx="4267200" cy="5133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1000"/>
                                        <p:tgtEl>
                                          <p:spTgt spid="6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000"/>
                                        <p:tgtEl>
                                          <p:spTgt spid="6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1000"/>
                                        <p:tgtEl>
                                          <p:spTgt spid="6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1000"/>
                                        <p:tgtEl>
                                          <p:spTgt spid="6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97"/>
          <p:cNvSpPr txBox="1"/>
          <p:nvPr/>
        </p:nvSpPr>
        <p:spPr>
          <a:xfrm>
            <a:off x="301800" y="752250"/>
            <a:ext cx="8540400" cy="3639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2855"/>
              </a:buClr>
              <a:buSzPts val="5400"/>
              <a:buFont typeface="Calibri"/>
              <a:buNone/>
            </a:pPr>
            <a:r>
              <a:rPr b="1" lang="en-US" sz="9600">
                <a:solidFill>
                  <a:srgbClr val="002855"/>
                </a:solidFill>
                <a:latin typeface="Calibri"/>
                <a:ea typeface="Calibri"/>
                <a:cs typeface="Calibri"/>
                <a:sym typeface="Calibri"/>
              </a:rPr>
              <a:t>Why?</a:t>
            </a:r>
            <a:endParaRPr sz="9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98"/>
          <p:cNvSpPr txBox="1"/>
          <p:nvPr/>
        </p:nvSpPr>
        <p:spPr>
          <a:xfrm>
            <a:off x="628650" y="4123"/>
            <a:ext cx="7886700" cy="8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4400">
                <a:solidFill>
                  <a:srgbClr val="002855"/>
                </a:solidFill>
                <a:latin typeface="Calibri"/>
                <a:ea typeface="Calibri"/>
                <a:cs typeface="Calibri"/>
                <a:sym typeface="Calibri"/>
              </a:rPr>
              <a:t>An Important Shift</a:t>
            </a:r>
            <a:endParaRPr sz="4400">
              <a:solidFill>
                <a:srgbClr val="002855"/>
              </a:solidFill>
              <a:latin typeface="Calibri"/>
              <a:ea typeface="Calibri"/>
              <a:cs typeface="Calibri"/>
              <a:sym typeface="Calibri"/>
            </a:endParaRPr>
          </a:p>
        </p:txBody>
      </p:sp>
      <p:sp>
        <p:nvSpPr>
          <p:cNvPr id="651" name="Google Shape;651;p98"/>
          <p:cNvSpPr txBox="1"/>
          <p:nvPr/>
        </p:nvSpPr>
        <p:spPr>
          <a:xfrm>
            <a:off x="628650" y="721525"/>
            <a:ext cx="8273100" cy="3632400"/>
          </a:xfrm>
          <a:prstGeom prst="rect">
            <a:avLst/>
          </a:prstGeom>
          <a:noFill/>
          <a:ln>
            <a:noFill/>
          </a:ln>
        </p:spPr>
        <p:txBody>
          <a:bodyPr anchorCtr="0" anchor="t" bIns="45700" lIns="91425" spcFirstLastPara="1" rIns="91425" wrap="square" tIns="45700">
            <a:noAutofit/>
          </a:bodyPr>
          <a:lstStyle/>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Overt oppression (racism, sexism) - in many instances - has been made illegal</a:t>
            </a:r>
            <a:endParaRPr sz="24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Char char="•"/>
            </a:pPr>
            <a:r>
              <a:rPr lang="en-US" sz="2100">
                <a:solidFill>
                  <a:srgbClr val="002855"/>
                </a:solidFill>
                <a:latin typeface="Calibri"/>
                <a:ea typeface="Calibri"/>
                <a:cs typeface="Calibri"/>
                <a:sym typeface="Calibri"/>
              </a:rPr>
              <a:t>Therefore, it has become less socially acceptable</a:t>
            </a:r>
            <a:endParaRPr sz="2100">
              <a:solidFill>
                <a:srgbClr val="002855"/>
              </a:solidFill>
              <a:latin typeface="Calibri"/>
              <a:ea typeface="Calibri"/>
              <a:cs typeface="Calibri"/>
              <a:sym typeface="Calibri"/>
            </a:endParaRPr>
          </a:p>
          <a:p>
            <a:pPr indent="0" lvl="0" marL="685800" rtl="0" algn="l">
              <a:lnSpc>
                <a:spcPct val="70000"/>
              </a:lnSpc>
              <a:spcBef>
                <a:spcPts val="1000"/>
              </a:spcBef>
              <a:spcAft>
                <a:spcPts val="0"/>
              </a:spcAft>
              <a:buNone/>
            </a:pPr>
            <a:r>
              <a:t/>
            </a:r>
            <a:endParaRPr sz="2100">
              <a:solidFill>
                <a:srgbClr val="002855"/>
              </a:solidFill>
              <a:latin typeface="Calibri"/>
              <a:ea typeface="Calibri"/>
              <a:cs typeface="Calibri"/>
              <a:sym typeface="Calibri"/>
            </a:endParaRPr>
          </a:p>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American Exceptionalism</a:t>
            </a:r>
            <a:endParaRPr sz="24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Char char="•"/>
            </a:pPr>
            <a:r>
              <a:rPr lang="en-US" sz="2100">
                <a:solidFill>
                  <a:srgbClr val="002855"/>
                </a:solidFill>
                <a:latin typeface="Calibri"/>
                <a:ea typeface="Calibri"/>
                <a:cs typeface="Calibri"/>
                <a:sym typeface="Calibri"/>
              </a:rPr>
              <a:t>Emergence of the “melting pot” narrative - assimilation</a:t>
            </a:r>
            <a:endParaRPr sz="21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Char char="•"/>
            </a:pPr>
            <a:r>
              <a:rPr lang="en-US" sz="2100">
                <a:solidFill>
                  <a:srgbClr val="002855"/>
                </a:solidFill>
                <a:latin typeface="Calibri"/>
                <a:ea typeface="Calibri"/>
                <a:cs typeface="Calibri"/>
                <a:sym typeface="Calibri"/>
              </a:rPr>
              <a:t>Myth of Meritocracy</a:t>
            </a:r>
            <a:endParaRPr sz="2100">
              <a:solidFill>
                <a:srgbClr val="002855"/>
              </a:solidFill>
              <a:latin typeface="Calibri"/>
              <a:ea typeface="Calibri"/>
              <a:cs typeface="Calibri"/>
              <a:sym typeface="Calibri"/>
            </a:endParaRPr>
          </a:p>
          <a:p>
            <a:pPr indent="0" lvl="0" marL="685800" rtl="0" algn="l">
              <a:lnSpc>
                <a:spcPct val="70000"/>
              </a:lnSpc>
              <a:spcBef>
                <a:spcPts val="1000"/>
              </a:spcBef>
              <a:spcAft>
                <a:spcPts val="0"/>
              </a:spcAft>
              <a:buNone/>
            </a:pPr>
            <a:r>
              <a:t/>
            </a:r>
            <a:endParaRPr sz="2100">
              <a:solidFill>
                <a:srgbClr val="002855"/>
              </a:solidFill>
              <a:latin typeface="Calibri"/>
              <a:ea typeface="Calibri"/>
              <a:cs typeface="Calibri"/>
              <a:sym typeface="Calibri"/>
            </a:endParaRPr>
          </a:p>
          <a:p>
            <a:pPr indent="-266700" lvl="0" marL="228600" rtl="0" algn="l">
              <a:lnSpc>
                <a:spcPct val="70000"/>
              </a:lnSpc>
              <a:spcBef>
                <a:spcPts val="1000"/>
              </a:spcBef>
              <a:spcAft>
                <a:spcPts val="0"/>
              </a:spcAft>
              <a:buClr>
                <a:srgbClr val="002855"/>
              </a:buClr>
              <a:buSzPts val="2400"/>
              <a:buFont typeface="Calibri"/>
              <a:buChar char="•"/>
            </a:pPr>
            <a:r>
              <a:rPr lang="en-US" sz="2400">
                <a:solidFill>
                  <a:srgbClr val="002855"/>
                </a:solidFill>
                <a:latin typeface="Calibri"/>
                <a:ea typeface="Calibri"/>
                <a:cs typeface="Calibri"/>
                <a:sym typeface="Calibri"/>
              </a:rPr>
              <a:t>Self-serving bias</a:t>
            </a:r>
            <a:endParaRPr sz="24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Font typeface="Calibri"/>
              <a:buChar char="•"/>
            </a:pPr>
            <a:r>
              <a:rPr lang="en-US" sz="2100">
                <a:solidFill>
                  <a:srgbClr val="002855"/>
                </a:solidFill>
                <a:latin typeface="Calibri"/>
                <a:ea typeface="Calibri"/>
                <a:cs typeface="Calibri"/>
                <a:sym typeface="Calibri"/>
              </a:rPr>
              <a:t>“But, I’m a good person”</a:t>
            </a:r>
            <a:endParaRPr sz="2100">
              <a:solidFill>
                <a:srgbClr val="002855"/>
              </a:solidFill>
              <a:latin typeface="Calibri"/>
              <a:ea typeface="Calibri"/>
              <a:cs typeface="Calibri"/>
              <a:sym typeface="Calibri"/>
            </a:endParaRPr>
          </a:p>
        </p:txBody>
      </p:sp>
      <p:sp>
        <p:nvSpPr>
          <p:cNvPr id="652" name="Google Shape;652;p98"/>
          <p:cNvSpPr txBox="1"/>
          <p:nvPr/>
        </p:nvSpPr>
        <p:spPr>
          <a:xfrm>
            <a:off x="2905650" y="4536050"/>
            <a:ext cx="5996100" cy="3864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US" sz="1100" u="sng">
                <a:solidFill>
                  <a:srgbClr val="0563C1"/>
                </a:solidFill>
                <a:hlinkClick r:id="rId3">
                  <a:extLst>
                    <a:ext uri="{A12FA001-AC4F-418D-AE19-62706E023703}">
                      <ahyp:hlinkClr val="tx"/>
                    </a:ext>
                  </a:extLst>
                </a:hlinkClick>
              </a:rPr>
              <a:t>https://www.dailykos.com/stories/2015/6/19/1394875/-Are-you-a-racist-Overt-vs-covert-racism</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99"/>
          <p:cNvSpPr txBox="1"/>
          <p:nvPr/>
        </p:nvSpPr>
        <p:spPr>
          <a:xfrm>
            <a:off x="530400" y="752250"/>
            <a:ext cx="8540400" cy="36390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rgbClr val="002855"/>
              </a:buClr>
              <a:buSzPts val="5400"/>
              <a:buFont typeface="Calibri"/>
              <a:buNone/>
            </a:pPr>
            <a:r>
              <a:rPr b="1" lang="en-US" sz="5200">
                <a:solidFill>
                  <a:srgbClr val="002855"/>
                </a:solidFill>
                <a:latin typeface="Calibri"/>
                <a:ea typeface="Calibri"/>
                <a:cs typeface="Calibri"/>
                <a:sym typeface="Calibri"/>
              </a:rPr>
              <a:t>Understanding Race</a:t>
            </a:r>
            <a:endParaRPr b="1" sz="5200">
              <a:solidFill>
                <a:srgbClr val="002855"/>
              </a:solidFill>
              <a:latin typeface="Calibri"/>
              <a:ea typeface="Calibri"/>
              <a:cs typeface="Calibri"/>
              <a:sym typeface="Calibri"/>
            </a:endParaRPr>
          </a:p>
          <a:p>
            <a:pPr indent="0" lvl="0" marL="0" marR="0" rtl="0" algn="r">
              <a:lnSpc>
                <a:spcPct val="90000"/>
              </a:lnSpc>
              <a:spcBef>
                <a:spcPts val="0"/>
              </a:spcBef>
              <a:spcAft>
                <a:spcPts val="0"/>
              </a:spcAft>
              <a:buClr>
                <a:srgbClr val="002855"/>
              </a:buClr>
              <a:buSzPts val="5400"/>
              <a:buFont typeface="Calibri"/>
              <a:buNone/>
            </a:pPr>
            <a:r>
              <a:rPr b="1" lang="en-US" sz="5200">
                <a:solidFill>
                  <a:srgbClr val="002855"/>
                </a:solidFill>
                <a:latin typeface="Calibri"/>
                <a:ea typeface="Calibri"/>
                <a:cs typeface="Calibri"/>
                <a:sym typeface="Calibri"/>
              </a:rPr>
              <a:t>&amp; Racism</a:t>
            </a:r>
            <a:endParaRPr sz="5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00"/>
          <p:cNvSpPr txBox="1"/>
          <p:nvPr/>
        </p:nvSpPr>
        <p:spPr>
          <a:xfrm>
            <a:off x="628650" y="4123"/>
            <a:ext cx="7886700" cy="8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4400">
                <a:solidFill>
                  <a:srgbClr val="002855"/>
                </a:solidFill>
                <a:latin typeface="Calibri"/>
                <a:ea typeface="Calibri"/>
                <a:cs typeface="Calibri"/>
                <a:sym typeface="Calibri"/>
              </a:rPr>
              <a:t>Myths About Race &amp; Racism</a:t>
            </a:r>
            <a:endParaRPr sz="4400">
              <a:solidFill>
                <a:srgbClr val="002855"/>
              </a:solidFill>
              <a:latin typeface="Calibri"/>
              <a:ea typeface="Calibri"/>
              <a:cs typeface="Calibri"/>
              <a:sym typeface="Calibri"/>
            </a:endParaRPr>
          </a:p>
        </p:txBody>
      </p:sp>
      <p:sp>
        <p:nvSpPr>
          <p:cNvPr id="663" name="Google Shape;663;p100"/>
          <p:cNvSpPr txBox="1"/>
          <p:nvPr/>
        </p:nvSpPr>
        <p:spPr>
          <a:xfrm>
            <a:off x="628650" y="721525"/>
            <a:ext cx="8273100" cy="3632400"/>
          </a:xfrm>
          <a:prstGeom prst="rect">
            <a:avLst/>
          </a:prstGeom>
          <a:noFill/>
          <a:ln>
            <a:noFill/>
          </a:ln>
        </p:spPr>
        <p:txBody>
          <a:bodyPr anchorCtr="0" anchor="t" bIns="45700" lIns="91425" spcFirstLastPara="1" rIns="91425" wrap="square" tIns="45700">
            <a:noAutofit/>
          </a:bodyPr>
          <a:lstStyle/>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Often conceptualized of as individual acts</a:t>
            </a:r>
            <a:endParaRPr sz="24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Font typeface="Calibri"/>
              <a:buChar char="•"/>
            </a:pPr>
            <a:r>
              <a:rPr lang="en-US" sz="2100">
                <a:solidFill>
                  <a:srgbClr val="002855"/>
                </a:solidFill>
                <a:latin typeface="Calibri"/>
                <a:ea typeface="Calibri"/>
                <a:cs typeface="Calibri"/>
                <a:sym typeface="Calibri"/>
              </a:rPr>
              <a:t>“Evil”</a:t>
            </a:r>
            <a:endParaRPr sz="2100">
              <a:solidFill>
                <a:srgbClr val="002855"/>
              </a:solidFill>
              <a:latin typeface="Calibri"/>
              <a:ea typeface="Calibri"/>
              <a:cs typeface="Calibri"/>
              <a:sym typeface="Calibri"/>
            </a:endParaRPr>
          </a:p>
          <a:p>
            <a:pPr indent="-266700" lvl="0" marL="228600" rtl="0" algn="l">
              <a:lnSpc>
                <a:spcPct val="70000"/>
              </a:lnSpc>
              <a:spcBef>
                <a:spcPts val="1000"/>
              </a:spcBef>
              <a:spcAft>
                <a:spcPts val="0"/>
              </a:spcAft>
              <a:buClr>
                <a:srgbClr val="002855"/>
              </a:buClr>
              <a:buSzPts val="2400"/>
              <a:buFont typeface="Calibri"/>
              <a:buChar char="•"/>
            </a:pPr>
            <a:r>
              <a:rPr lang="en-US" sz="2400">
                <a:solidFill>
                  <a:srgbClr val="002855"/>
                </a:solidFill>
                <a:latin typeface="Calibri"/>
                <a:ea typeface="Calibri"/>
                <a:cs typeface="Calibri"/>
                <a:sym typeface="Calibri"/>
              </a:rPr>
              <a:t>Talking about race perpetuates racism</a:t>
            </a:r>
            <a:endParaRPr sz="2400">
              <a:solidFill>
                <a:srgbClr val="002855"/>
              </a:solidFill>
              <a:latin typeface="Calibri"/>
              <a:ea typeface="Calibri"/>
              <a:cs typeface="Calibri"/>
              <a:sym typeface="Calibri"/>
            </a:endParaRPr>
          </a:p>
          <a:p>
            <a:pPr indent="-266700" lvl="0" marL="228600" rtl="0" algn="l">
              <a:lnSpc>
                <a:spcPct val="70000"/>
              </a:lnSpc>
              <a:spcBef>
                <a:spcPts val="1000"/>
              </a:spcBef>
              <a:spcAft>
                <a:spcPts val="0"/>
              </a:spcAft>
              <a:buClr>
                <a:srgbClr val="002855"/>
              </a:buClr>
              <a:buSzPts val="2400"/>
              <a:buFont typeface="Calibri"/>
              <a:buChar char="•"/>
            </a:pPr>
            <a:r>
              <a:rPr lang="en-US" sz="2400">
                <a:solidFill>
                  <a:srgbClr val="002855"/>
                </a:solidFill>
                <a:latin typeface="Calibri"/>
                <a:ea typeface="Calibri"/>
                <a:cs typeface="Calibri"/>
                <a:sym typeface="Calibri"/>
              </a:rPr>
              <a:t>Being called racist is offensive</a:t>
            </a:r>
            <a:endParaRPr sz="2400">
              <a:solidFill>
                <a:srgbClr val="002855"/>
              </a:solidFill>
              <a:latin typeface="Calibri"/>
              <a:ea typeface="Calibri"/>
              <a:cs typeface="Calibri"/>
              <a:sym typeface="Calibri"/>
            </a:endParaRPr>
          </a:p>
          <a:p>
            <a:pPr indent="-266700" lvl="0" marL="228600" rtl="0" algn="l">
              <a:lnSpc>
                <a:spcPct val="70000"/>
              </a:lnSpc>
              <a:spcBef>
                <a:spcPts val="1000"/>
              </a:spcBef>
              <a:spcAft>
                <a:spcPts val="0"/>
              </a:spcAft>
              <a:buClr>
                <a:srgbClr val="002855"/>
              </a:buClr>
              <a:buSzPts val="2400"/>
              <a:buFont typeface="Calibri"/>
              <a:buChar char="•"/>
            </a:pPr>
            <a:r>
              <a:rPr lang="en-US" sz="2400">
                <a:solidFill>
                  <a:srgbClr val="002855"/>
                </a:solidFill>
                <a:latin typeface="Calibri"/>
                <a:ea typeface="Calibri"/>
                <a:cs typeface="Calibri"/>
                <a:sym typeface="Calibri"/>
              </a:rPr>
              <a:t>Not seeing race is the goal</a:t>
            </a:r>
            <a:endParaRPr sz="2400">
              <a:solidFill>
                <a:srgbClr val="002855"/>
              </a:solidFill>
              <a:latin typeface="Calibri"/>
              <a:ea typeface="Calibri"/>
              <a:cs typeface="Calibri"/>
              <a:sym typeface="Calibri"/>
            </a:endParaRPr>
          </a:p>
          <a:p>
            <a:pPr indent="0" lvl="0" marL="228600" rtl="0" algn="l">
              <a:lnSpc>
                <a:spcPct val="70000"/>
              </a:lnSpc>
              <a:spcBef>
                <a:spcPts val="1000"/>
              </a:spcBef>
              <a:spcAft>
                <a:spcPts val="0"/>
              </a:spcAft>
              <a:buNone/>
            </a:pPr>
            <a:r>
              <a:t/>
            </a:r>
            <a:endParaRPr sz="2400">
              <a:solidFill>
                <a:srgbClr val="002855"/>
              </a:solidFill>
              <a:latin typeface="Calibri"/>
              <a:ea typeface="Calibri"/>
              <a:cs typeface="Calibri"/>
              <a:sym typeface="Calibri"/>
            </a:endParaRPr>
          </a:p>
          <a:p>
            <a:pPr indent="-266700" lvl="0" marL="228600" rtl="0" algn="l">
              <a:lnSpc>
                <a:spcPct val="70000"/>
              </a:lnSpc>
              <a:spcBef>
                <a:spcPts val="1000"/>
              </a:spcBef>
              <a:spcAft>
                <a:spcPts val="0"/>
              </a:spcAft>
              <a:buClr>
                <a:srgbClr val="002855"/>
              </a:buClr>
              <a:buSzPts val="2400"/>
              <a:buFont typeface="Calibri"/>
              <a:buChar char="•"/>
            </a:pPr>
            <a:r>
              <a:rPr lang="en-US" sz="2400">
                <a:solidFill>
                  <a:srgbClr val="002855"/>
                </a:solidFill>
                <a:latin typeface="Calibri"/>
                <a:ea typeface="Calibri"/>
                <a:cs typeface="Calibri"/>
                <a:sym typeface="Calibri"/>
              </a:rPr>
              <a:t>What else?</a:t>
            </a:r>
            <a:endParaRPr sz="2400">
              <a:solidFill>
                <a:srgbClr val="0028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1000"/>
                                        <p:tgtEl>
                                          <p:spTgt spid="6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101"/>
          <p:cNvSpPr txBox="1"/>
          <p:nvPr/>
        </p:nvSpPr>
        <p:spPr>
          <a:xfrm>
            <a:off x="454200" y="752250"/>
            <a:ext cx="8540400" cy="36390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rgbClr val="002855"/>
              </a:buClr>
              <a:buSzPts val="5400"/>
              <a:buFont typeface="Calibri"/>
              <a:buNone/>
            </a:pPr>
            <a:r>
              <a:rPr b="1" lang="en-US" sz="5200">
                <a:solidFill>
                  <a:srgbClr val="002855"/>
                </a:solidFill>
                <a:latin typeface="Calibri"/>
                <a:ea typeface="Calibri"/>
                <a:cs typeface="Calibri"/>
                <a:sym typeface="Calibri"/>
              </a:rPr>
              <a:t>The Social Significance</a:t>
            </a:r>
            <a:endParaRPr b="1" sz="5200">
              <a:solidFill>
                <a:srgbClr val="002855"/>
              </a:solidFill>
              <a:latin typeface="Calibri"/>
              <a:ea typeface="Calibri"/>
              <a:cs typeface="Calibri"/>
              <a:sym typeface="Calibri"/>
            </a:endParaRPr>
          </a:p>
          <a:p>
            <a:pPr indent="0" lvl="0" marL="0" marR="0" rtl="0" algn="r">
              <a:lnSpc>
                <a:spcPct val="90000"/>
              </a:lnSpc>
              <a:spcBef>
                <a:spcPts val="0"/>
              </a:spcBef>
              <a:spcAft>
                <a:spcPts val="0"/>
              </a:spcAft>
              <a:buClr>
                <a:srgbClr val="002855"/>
              </a:buClr>
              <a:buSzPts val="5400"/>
              <a:buFont typeface="Calibri"/>
              <a:buNone/>
            </a:pPr>
            <a:r>
              <a:rPr b="1" lang="en-US" sz="5200">
                <a:solidFill>
                  <a:srgbClr val="002855"/>
                </a:solidFill>
                <a:latin typeface="Calibri"/>
                <a:ea typeface="Calibri"/>
                <a:cs typeface="Calibri"/>
                <a:sym typeface="Calibri"/>
              </a:rPr>
              <a:t>of Race</a:t>
            </a:r>
            <a:endParaRPr b="1" sz="5200">
              <a:solidFill>
                <a:srgbClr val="002855"/>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102"/>
          <p:cNvSpPr txBox="1"/>
          <p:nvPr/>
        </p:nvSpPr>
        <p:spPr>
          <a:xfrm>
            <a:off x="628650" y="4123"/>
            <a:ext cx="7886700" cy="8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4400">
                <a:solidFill>
                  <a:srgbClr val="002855"/>
                </a:solidFill>
                <a:latin typeface="Calibri"/>
                <a:ea typeface="Calibri"/>
                <a:cs typeface="Calibri"/>
                <a:sym typeface="Calibri"/>
              </a:rPr>
              <a:t>An Important Note...</a:t>
            </a:r>
            <a:endParaRPr sz="4400">
              <a:solidFill>
                <a:srgbClr val="002855"/>
              </a:solidFill>
              <a:latin typeface="Calibri"/>
              <a:ea typeface="Calibri"/>
              <a:cs typeface="Calibri"/>
              <a:sym typeface="Calibri"/>
            </a:endParaRPr>
          </a:p>
        </p:txBody>
      </p:sp>
      <p:sp>
        <p:nvSpPr>
          <p:cNvPr id="674" name="Google Shape;674;p102"/>
          <p:cNvSpPr txBox="1"/>
          <p:nvPr/>
        </p:nvSpPr>
        <p:spPr>
          <a:xfrm>
            <a:off x="628650" y="721525"/>
            <a:ext cx="8273100" cy="3632400"/>
          </a:xfrm>
          <a:prstGeom prst="rect">
            <a:avLst/>
          </a:prstGeom>
          <a:noFill/>
          <a:ln>
            <a:noFill/>
          </a:ln>
        </p:spPr>
        <p:txBody>
          <a:bodyPr anchorCtr="0" anchor="t" bIns="45700" lIns="91425" spcFirstLastPara="1" rIns="91425" wrap="square" tIns="45700">
            <a:noAutofit/>
          </a:bodyPr>
          <a:lstStyle/>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The British Colonizers did not invent the concept of race, or categorization based upon human difference</a:t>
            </a:r>
            <a:endParaRPr sz="2400">
              <a:solidFill>
                <a:srgbClr val="002855"/>
              </a:solidFill>
              <a:latin typeface="Calibri"/>
              <a:ea typeface="Calibri"/>
              <a:cs typeface="Calibri"/>
              <a:sym typeface="Calibri"/>
            </a:endParaRPr>
          </a:p>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However, “When Europeans did use the term ‘race’ it was employed to talk about tribal groups, such as the ‘Teutonic races’ and while those categories might have been used as indicators of ‘types’ they were by no means seen as limiting or indicative of innate inferiority.”</a:t>
            </a:r>
            <a:endParaRPr sz="2400">
              <a:solidFill>
                <a:srgbClr val="002855"/>
              </a:solidFill>
              <a:latin typeface="Calibri"/>
              <a:ea typeface="Calibri"/>
              <a:cs typeface="Calibri"/>
              <a:sym typeface="Calibri"/>
            </a:endParaRPr>
          </a:p>
          <a:p>
            <a:pPr indent="-266700" lvl="0" marL="228600" rtl="0" algn="l">
              <a:lnSpc>
                <a:spcPct val="70000"/>
              </a:lnSpc>
              <a:spcBef>
                <a:spcPts val="1000"/>
              </a:spcBef>
              <a:spcAft>
                <a:spcPts val="0"/>
              </a:spcAft>
              <a:buClr>
                <a:srgbClr val="002855"/>
              </a:buClr>
              <a:buSzPts val="2400"/>
              <a:buFont typeface="Calibri"/>
              <a:buChar char="•"/>
            </a:pPr>
            <a:r>
              <a:rPr lang="en-US" sz="2400">
                <a:solidFill>
                  <a:srgbClr val="002855"/>
                </a:solidFill>
                <a:latin typeface="Calibri"/>
                <a:ea typeface="Calibri"/>
                <a:cs typeface="Calibri"/>
                <a:sym typeface="Calibri"/>
              </a:rPr>
              <a:t>“But did anyone think they were “white” or that their character related to their color? No, for neither the idea of race nor the idea of “white” people had been invented, and people’s skin color did not carry useful meaning.” (Painter, 2010)</a:t>
            </a:r>
            <a:endParaRPr sz="2100">
              <a:solidFill>
                <a:srgbClr val="002855"/>
              </a:solidFill>
              <a:latin typeface="Calibri"/>
              <a:ea typeface="Calibri"/>
              <a:cs typeface="Calibri"/>
              <a:sym typeface="Calibri"/>
            </a:endParaRPr>
          </a:p>
        </p:txBody>
      </p:sp>
      <p:sp>
        <p:nvSpPr>
          <p:cNvPr id="675" name="Google Shape;675;p102"/>
          <p:cNvSpPr txBox="1"/>
          <p:nvPr/>
        </p:nvSpPr>
        <p:spPr>
          <a:xfrm>
            <a:off x="2905650" y="4536050"/>
            <a:ext cx="5996100" cy="3864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US" sz="1100" u="sng">
                <a:solidFill>
                  <a:srgbClr val="0E9900"/>
                </a:solidFill>
                <a:hlinkClick r:id="rId3">
                  <a:extLst>
                    <a:ext uri="{A12FA001-AC4F-418D-AE19-62706E023703}">
                      <ahyp:hlinkClr val="tx"/>
                    </a:ext>
                  </a:extLst>
                </a:hlinkClick>
              </a:rPr>
              <a:t>https://timeline.com/europeans-invented-the-concept-of-race-as-we-know-it-58f896fae625</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xEl>
                                              <p:pRg end="0" st="0"/>
                                            </p:txEl>
                                          </p:spTgt>
                                        </p:tgtEl>
                                        <p:attrNameLst>
                                          <p:attrName>style.visibility</p:attrName>
                                        </p:attrNameLst>
                                      </p:cBhvr>
                                      <p:to>
                                        <p:strVal val="visible"/>
                                      </p:to>
                                    </p:set>
                                    <p:animEffect filter="fade" transition="in">
                                      <p:cBhvr>
                                        <p:cTn dur="1000"/>
                                        <p:tgtEl>
                                          <p:spTgt spid="6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xEl>
                                              <p:pRg end="1" st="1"/>
                                            </p:txEl>
                                          </p:spTgt>
                                        </p:tgtEl>
                                        <p:attrNameLst>
                                          <p:attrName>style.visibility</p:attrName>
                                        </p:attrNameLst>
                                      </p:cBhvr>
                                      <p:to>
                                        <p:strVal val="visible"/>
                                      </p:to>
                                    </p:set>
                                    <p:animEffect filter="fade" transition="in">
                                      <p:cBhvr>
                                        <p:cTn dur="1000"/>
                                        <p:tgtEl>
                                          <p:spTgt spid="6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xEl>
                                              <p:pRg end="2" st="2"/>
                                            </p:txEl>
                                          </p:spTgt>
                                        </p:tgtEl>
                                        <p:attrNameLst>
                                          <p:attrName>style.visibility</p:attrName>
                                        </p:attrNameLst>
                                      </p:cBhvr>
                                      <p:to>
                                        <p:strVal val="visible"/>
                                      </p:to>
                                    </p:set>
                                    <p:animEffect filter="fade" transition="in">
                                      <p:cBhvr>
                                        <p:cTn dur="1000"/>
                                        <p:tgtEl>
                                          <p:spTgt spid="67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103"/>
          <p:cNvSpPr txBox="1"/>
          <p:nvPr/>
        </p:nvSpPr>
        <p:spPr>
          <a:xfrm>
            <a:off x="628650" y="4123"/>
            <a:ext cx="7886700" cy="8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4400">
                <a:solidFill>
                  <a:srgbClr val="002855"/>
                </a:solidFill>
                <a:latin typeface="Calibri"/>
                <a:ea typeface="Calibri"/>
                <a:cs typeface="Calibri"/>
                <a:sym typeface="Calibri"/>
              </a:rPr>
              <a:t>15th Century Context</a:t>
            </a:r>
            <a:endParaRPr sz="4400">
              <a:solidFill>
                <a:srgbClr val="002855"/>
              </a:solidFill>
              <a:latin typeface="Calibri"/>
              <a:ea typeface="Calibri"/>
              <a:cs typeface="Calibri"/>
              <a:sym typeface="Calibri"/>
            </a:endParaRPr>
          </a:p>
        </p:txBody>
      </p:sp>
      <p:sp>
        <p:nvSpPr>
          <p:cNvPr id="681" name="Google Shape;681;p103"/>
          <p:cNvSpPr txBox="1"/>
          <p:nvPr/>
        </p:nvSpPr>
        <p:spPr>
          <a:xfrm>
            <a:off x="628650" y="721525"/>
            <a:ext cx="8273100" cy="3632400"/>
          </a:xfrm>
          <a:prstGeom prst="rect">
            <a:avLst/>
          </a:prstGeom>
          <a:noFill/>
          <a:ln>
            <a:noFill/>
          </a:ln>
        </p:spPr>
        <p:txBody>
          <a:bodyPr anchorCtr="0" anchor="t" bIns="45700" lIns="91425" spcFirstLastPara="1" rIns="91425" wrap="square" tIns="45700">
            <a:noAutofit/>
          </a:bodyPr>
          <a:lstStyle/>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Nation-states did not exist as they do today</a:t>
            </a:r>
            <a:endParaRPr sz="2400">
              <a:solidFill>
                <a:srgbClr val="002855"/>
              </a:solidFill>
              <a:latin typeface="Calibri"/>
              <a:ea typeface="Calibri"/>
              <a:cs typeface="Calibri"/>
              <a:sym typeface="Calibri"/>
            </a:endParaRPr>
          </a:p>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“...there was no concept of being “Italian,” for instance. People identified with regional areas, as Calabrese, Genoan, etc.”</a:t>
            </a:r>
            <a:endParaRPr sz="2400">
              <a:solidFill>
                <a:srgbClr val="002855"/>
              </a:solidFill>
              <a:latin typeface="Calibri"/>
              <a:ea typeface="Calibri"/>
              <a:cs typeface="Calibri"/>
              <a:sym typeface="Calibri"/>
            </a:endParaRPr>
          </a:p>
          <a:p>
            <a:pPr indent="0" lvl="0" marL="228600" rtl="0" algn="l">
              <a:lnSpc>
                <a:spcPct val="70000"/>
              </a:lnSpc>
              <a:spcBef>
                <a:spcPts val="1000"/>
              </a:spcBef>
              <a:spcAft>
                <a:spcPts val="0"/>
              </a:spcAft>
              <a:buNone/>
            </a:pPr>
            <a:r>
              <a:t/>
            </a:r>
            <a:endParaRPr sz="2400">
              <a:solidFill>
                <a:srgbClr val="002855"/>
              </a:solidFill>
              <a:latin typeface="Calibri"/>
              <a:ea typeface="Calibri"/>
              <a:cs typeface="Calibri"/>
              <a:sym typeface="Calibri"/>
            </a:endParaRPr>
          </a:p>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Most important divisions</a:t>
            </a:r>
            <a:endParaRPr sz="24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Char char="•"/>
            </a:pPr>
            <a:r>
              <a:rPr lang="en-US" sz="2100">
                <a:solidFill>
                  <a:srgbClr val="002855"/>
                </a:solidFill>
                <a:latin typeface="Calibri"/>
                <a:ea typeface="Calibri"/>
                <a:cs typeface="Calibri"/>
                <a:sym typeface="Calibri"/>
              </a:rPr>
              <a:t>Class (S.E.S)</a:t>
            </a:r>
            <a:endParaRPr sz="21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Char char="•"/>
            </a:pPr>
            <a:r>
              <a:rPr lang="en-US" sz="2100">
                <a:solidFill>
                  <a:srgbClr val="002855"/>
                </a:solidFill>
                <a:latin typeface="Calibri"/>
                <a:ea typeface="Calibri"/>
                <a:cs typeface="Calibri"/>
                <a:sym typeface="Calibri"/>
              </a:rPr>
              <a:t>Religion</a:t>
            </a:r>
            <a:endParaRPr sz="2100">
              <a:solidFill>
                <a:srgbClr val="002855"/>
              </a:solidFill>
              <a:latin typeface="Calibri"/>
              <a:ea typeface="Calibri"/>
              <a:cs typeface="Calibri"/>
              <a:sym typeface="Calibri"/>
            </a:endParaRPr>
          </a:p>
        </p:txBody>
      </p:sp>
      <p:sp>
        <p:nvSpPr>
          <p:cNvPr id="682" name="Google Shape;682;p103"/>
          <p:cNvSpPr txBox="1"/>
          <p:nvPr/>
        </p:nvSpPr>
        <p:spPr>
          <a:xfrm>
            <a:off x="2905650" y="4536050"/>
            <a:ext cx="5996100" cy="3864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US" sz="1100" u="sng">
                <a:solidFill>
                  <a:srgbClr val="0E9900"/>
                </a:solidFill>
                <a:hlinkClick r:id="rId3">
                  <a:extLst>
                    <a:ext uri="{A12FA001-AC4F-418D-AE19-62706E023703}">
                      <ahyp:hlinkClr val="tx"/>
                    </a:ext>
                  </a:extLst>
                </a:hlinkClick>
              </a:rPr>
              <a:t>https://timeline.com/europeans-invented-the-concept-of-race-as-we-know-it-58f896fae625</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0" st="0"/>
                                            </p:txEl>
                                          </p:spTgt>
                                        </p:tgtEl>
                                        <p:attrNameLst>
                                          <p:attrName>style.visibility</p:attrName>
                                        </p:attrNameLst>
                                      </p:cBhvr>
                                      <p:to>
                                        <p:strVal val="visible"/>
                                      </p:to>
                                    </p:set>
                                    <p:animEffect filter="fade" transition="in">
                                      <p:cBhvr>
                                        <p:cTn dur="1000"/>
                                        <p:tgtEl>
                                          <p:spTgt spid="6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1" st="1"/>
                                            </p:txEl>
                                          </p:spTgt>
                                        </p:tgtEl>
                                        <p:attrNameLst>
                                          <p:attrName>style.visibility</p:attrName>
                                        </p:attrNameLst>
                                      </p:cBhvr>
                                      <p:to>
                                        <p:strVal val="visible"/>
                                      </p:to>
                                    </p:set>
                                    <p:animEffect filter="fade" transition="in">
                                      <p:cBhvr>
                                        <p:cTn dur="1000"/>
                                        <p:tgtEl>
                                          <p:spTgt spid="6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2" st="2"/>
                                            </p:txEl>
                                          </p:spTgt>
                                        </p:tgtEl>
                                        <p:attrNameLst>
                                          <p:attrName>style.visibility</p:attrName>
                                        </p:attrNameLst>
                                      </p:cBhvr>
                                      <p:to>
                                        <p:strVal val="visible"/>
                                      </p:to>
                                    </p:set>
                                    <p:animEffect filter="fade" transition="in">
                                      <p:cBhvr>
                                        <p:cTn dur="1000"/>
                                        <p:tgtEl>
                                          <p:spTgt spid="6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3" st="3"/>
                                            </p:txEl>
                                          </p:spTgt>
                                        </p:tgtEl>
                                        <p:attrNameLst>
                                          <p:attrName>style.visibility</p:attrName>
                                        </p:attrNameLst>
                                      </p:cBhvr>
                                      <p:to>
                                        <p:strVal val="visible"/>
                                      </p:to>
                                    </p:set>
                                    <p:animEffect filter="fade" transition="in">
                                      <p:cBhvr>
                                        <p:cTn dur="1000"/>
                                        <p:tgtEl>
                                          <p:spTgt spid="6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4" st="4"/>
                                            </p:txEl>
                                          </p:spTgt>
                                        </p:tgtEl>
                                        <p:attrNameLst>
                                          <p:attrName>style.visibility</p:attrName>
                                        </p:attrNameLst>
                                      </p:cBhvr>
                                      <p:to>
                                        <p:strVal val="visible"/>
                                      </p:to>
                                    </p:set>
                                    <p:animEffect filter="fade" transition="in">
                                      <p:cBhvr>
                                        <p:cTn dur="1000"/>
                                        <p:tgtEl>
                                          <p:spTgt spid="6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5" st="5"/>
                                            </p:txEl>
                                          </p:spTgt>
                                        </p:tgtEl>
                                        <p:attrNameLst>
                                          <p:attrName>style.visibility</p:attrName>
                                        </p:attrNameLst>
                                      </p:cBhvr>
                                      <p:to>
                                        <p:strVal val="visible"/>
                                      </p:to>
                                    </p:set>
                                    <p:animEffect filter="fade" transition="in">
                                      <p:cBhvr>
                                        <p:cTn dur="1000"/>
                                        <p:tgtEl>
                                          <p:spTgt spid="68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1" name="Shape 551"/>
        <p:cNvGrpSpPr/>
        <p:nvPr/>
      </p:nvGrpSpPr>
      <p:grpSpPr>
        <a:xfrm>
          <a:off x="0" y="0"/>
          <a:ext cx="0" cy="0"/>
          <a:chOff x="0" y="0"/>
          <a:chExt cx="0" cy="0"/>
        </a:xfrm>
      </p:grpSpPr>
      <p:sp>
        <p:nvSpPr>
          <p:cNvPr id="552" name="Google Shape;552;p86"/>
          <p:cNvSpPr txBox="1"/>
          <p:nvPr>
            <p:ph type="title"/>
          </p:nvPr>
        </p:nvSpPr>
        <p:spPr>
          <a:xfrm>
            <a:off x="228600" y="15175"/>
            <a:ext cx="8686800" cy="857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0B31C"/>
              </a:buClr>
              <a:buSzPts val="4000"/>
              <a:buFont typeface="Arial"/>
              <a:buNone/>
            </a:pPr>
            <a:r>
              <a:rPr b="1" lang="en-US" sz="4000">
                <a:solidFill>
                  <a:srgbClr val="F0B31C"/>
                </a:solidFill>
                <a:latin typeface="Arial"/>
                <a:ea typeface="Arial"/>
                <a:cs typeface="Arial"/>
                <a:sym typeface="Arial"/>
              </a:rPr>
              <a:t>Today’s Reflection</a:t>
            </a:r>
            <a:endParaRPr/>
          </a:p>
        </p:txBody>
      </p:sp>
      <p:sp>
        <p:nvSpPr>
          <p:cNvPr id="553" name="Google Shape;553;p86"/>
          <p:cNvSpPr txBox="1"/>
          <p:nvPr/>
        </p:nvSpPr>
        <p:spPr>
          <a:xfrm>
            <a:off x="154050" y="872575"/>
            <a:ext cx="8835900" cy="35871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1333"/>
              </a:spcBef>
              <a:spcAft>
                <a:spcPts val="0"/>
              </a:spcAft>
              <a:buNone/>
            </a:pPr>
            <a:r>
              <a:rPr i="1" lang="en-US" sz="2800">
                <a:solidFill>
                  <a:srgbClr val="FFFFFF"/>
                </a:solidFill>
                <a:latin typeface="Calibri"/>
                <a:ea typeface="Calibri"/>
                <a:cs typeface="Calibri"/>
                <a:sym typeface="Calibri"/>
              </a:rPr>
              <a:t>“‘Courage is not the absence of fear, but the strength to do what is right in the face of it,’ as the anonymous philosopher tells us. Some of us are restrained by fear of what could happen to us if we resist. In our naivete, we are less fe</a:t>
            </a:r>
            <a:r>
              <a:rPr i="1" lang="en-US" sz="2800">
                <a:solidFill>
                  <a:srgbClr val="FFFFFF"/>
                </a:solidFill>
                <a:latin typeface="Calibri"/>
                <a:ea typeface="Calibri"/>
                <a:cs typeface="Calibri"/>
                <a:sym typeface="Calibri"/>
              </a:rPr>
              <a:t>arful of what could happen to us -- or is already happening to us-- if we don't resist.</a:t>
            </a:r>
            <a:r>
              <a:rPr i="1" lang="en-US" sz="2800">
                <a:solidFill>
                  <a:srgbClr val="FFFFFF"/>
                </a:solidFill>
                <a:latin typeface="Calibri"/>
                <a:ea typeface="Calibri"/>
                <a:cs typeface="Calibri"/>
                <a:sym typeface="Calibri"/>
              </a:rPr>
              <a:t>”</a:t>
            </a:r>
            <a:endParaRPr i="1" sz="2800">
              <a:solidFill>
                <a:srgbClr val="FFFFFF"/>
              </a:solidFill>
              <a:latin typeface="Calibri"/>
              <a:ea typeface="Calibri"/>
              <a:cs typeface="Calibri"/>
              <a:sym typeface="Calibri"/>
            </a:endParaRPr>
          </a:p>
          <a:p>
            <a:pPr indent="0" lvl="0" marL="0" rtl="0" algn="ctr">
              <a:lnSpc>
                <a:spcPct val="80000"/>
              </a:lnSpc>
              <a:spcBef>
                <a:spcPts val="1333"/>
              </a:spcBef>
              <a:spcAft>
                <a:spcPts val="0"/>
              </a:spcAft>
              <a:buNone/>
            </a:pPr>
            <a:r>
              <a:rPr i="1" lang="en-US" sz="2800">
                <a:solidFill>
                  <a:srgbClr val="FFFFFF"/>
                </a:solidFill>
                <a:latin typeface="Calibri"/>
                <a:ea typeface="Calibri"/>
                <a:cs typeface="Calibri"/>
                <a:sym typeface="Calibri"/>
              </a:rPr>
              <a:t>(How to be an anti-racist; Ibram X</a:t>
            </a:r>
            <a:r>
              <a:rPr i="1" lang="en-US" sz="2800">
                <a:solidFill>
                  <a:srgbClr val="FFFFFF"/>
                </a:solidFill>
                <a:latin typeface="Calibri"/>
                <a:ea typeface="Calibri"/>
                <a:cs typeface="Calibri"/>
                <a:sym typeface="Calibri"/>
              </a:rPr>
              <a:t>. Kendi</a:t>
            </a:r>
            <a:r>
              <a:rPr i="1" lang="en-US" sz="2800">
                <a:solidFill>
                  <a:srgbClr val="FFFFFF"/>
                </a:solidFill>
                <a:latin typeface="Calibri"/>
                <a:ea typeface="Calibri"/>
                <a:cs typeface="Calibri"/>
                <a:sym typeface="Calibri"/>
              </a:rPr>
              <a:t>)</a:t>
            </a:r>
            <a:endParaRPr i="1" sz="2800">
              <a:solidFill>
                <a:srgbClr val="FFC000"/>
              </a:solidFill>
              <a:latin typeface="Calibri"/>
              <a:ea typeface="Calibri"/>
              <a:cs typeface="Calibri"/>
              <a:sym typeface="Calibri"/>
            </a:endParaRPr>
          </a:p>
        </p:txBody>
      </p:sp>
      <p:sp>
        <p:nvSpPr>
          <p:cNvPr id="554" name="Google Shape;554;p86"/>
          <p:cNvSpPr txBox="1"/>
          <p:nvPr/>
        </p:nvSpPr>
        <p:spPr>
          <a:xfrm>
            <a:off x="5925225" y="4669400"/>
            <a:ext cx="3289800" cy="265800"/>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Division of Diversity, Equity, and Inclusion</a:t>
            </a:r>
            <a:endParaRPr b="0" i="0" sz="1400" u="none" cap="none" strike="noStrike">
              <a:solidFill>
                <a:srgbClr val="000000"/>
              </a:solidFill>
              <a:latin typeface="Arial"/>
              <a:ea typeface="Arial"/>
              <a:cs typeface="Arial"/>
              <a:sym typeface="Arial"/>
            </a:endParaRPr>
          </a:p>
          <a:p>
            <a:pPr indent="-50800" lvl="0" marL="228600" marR="0" rtl="0" algn="ctr">
              <a:lnSpc>
                <a:spcPct val="90000"/>
              </a:lnSpc>
              <a:spcBef>
                <a:spcPts val="10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04"/>
          <p:cNvSpPr txBox="1"/>
          <p:nvPr/>
        </p:nvSpPr>
        <p:spPr>
          <a:xfrm>
            <a:off x="628650" y="4123"/>
            <a:ext cx="7886700" cy="8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4400">
                <a:solidFill>
                  <a:srgbClr val="002855"/>
                </a:solidFill>
                <a:latin typeface="Calibri"/>
                <a:ea typeface="Calibri"/>
                <a:cs typeface="Calibri"/>
                <a:sym typeface="Calibri"/>
              </a:rPr>
              <a:t>Complicating Factors</a:t>
            </a:r>
            <a:endParaRPr sz="4400">
              <a:solidFill>
                <a:srgbClr val="002855"/>
              </a:solidFill>
              <a:latin typeface="Calibri"/>
              <a:ea typeface="Calibri"/>
              <a:cs typeface="Calibri"/>
              <a:sym typeface="Calibri"/>
            </a:endParaRPr>
          </a:p>
        </p:txBody>
      </p:sp>
      <p:sp>
        <p:nvSpPr>
          <p:cNvPr id="688" name="Google Shape;688;p104"/>
          <p:cNvSpPr txBox="1"/>
          <p:nvPr/>
        </p:nvSpPr>
        <p:spPr>
          <a:xfrm>
            <a:off x="628650" y="721525"/>
            <a:ext cx="8273100" cy="3632400"/>
          </a:xfrm>
          <a:prstGeom prst="rect">
            <a:avLst/>
          </a:prstGeom>
          <a:noFill/>
          <a:ln>
            <a:noFill/>
          </a:ln>
        </p:spPr>
        <p:txBody>
          <a:bodyPr anchorCtr="0" anchor="t" bIns="45700" lIns="91425" spcFirstLastPara="1" rIns="91425" wrap="square" tIns="45700">
            <a:noAutofit/>
          </a:bodyPr>
          <a:lstStyle/>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Indentured Servants</a:t>
            </a:r>
            <a:endParaRPr sz="24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Char char="•"/>
            </a:pPr>
            <a:r>
              <a:rPr lang="en-US" sz="2100">
                <a:solidFill>
                  <a:srgbClr val="002855"/>
                </a:solidFill>
                <a:latin typeface="Calibri"/>
                <a:ea typeface="Calibri"/>
                <a:cs typeface="Calibri"/>
                <a:sym typeface="Calibri"/>
              </a:rPr>
              <a:t>“With its rapidly increasing population, religious and royal wars, Irish ethnic cleansing, and fear of rising crime, Britain excelled among the European imperial powers in shipping its people into bondage in distant lands...bound Britons, Scots, and Irish furnished a crucial workforce...sold into field labor for twenty pounds of tobacco each.” (Painter, 2010)</a:t>
            </a:r>
            <a:endParaRPr sz="2100">
              <a:solidFill>
                <a:srgbClr val="002855"/>
              </a:solidFill>
              <a:latin typeface="Calibri"/>
              <a:ea typeface="Calibri"/>
              <a:cs typeface="Calibri"/>
              <a:sym typeface="Calibri"/>
            </a:endParaRPr>
          </a:p>
          <a:p>
            <a:pPr indent="-234950" lvl="2" marL="1143000" rtl="0" algn="l">
              <a:lnSpc>
                <a:spcPct val="70000"/>
              </a:lnSpc>
              <a:spcBef>
                <a:spcPts val="1000"/>
              </a:spcBef>
              <a:spcAft>
                <a:spcPts val="0"/>
              </a:spcAft>
              <a:buClr>
                <a:srgbClr val="002855"/>
              </a:buClr>
              <a:buSzPts val="1900"/>
              <a:buChar char="•"/>
            </a:pPr>
            <a:r>
              <a:rPr lang="en-US" sz="1900">
                <a:solidFill>
                  <a:srgbClr val="002855"/>
                </a:solidFill>
                <a:latin typeface="Calibri"/>
                <a:ea typeface="Calibri"/>
                <a:cs typeface="Calibri"/>
                <a:sym typeface="Calibri"/>
              </a:rPr>
              <a:t>Involuntary - 1619 (100 children; 25 girls)</a:t>
            </a:r>
            <a:endParaRPr sz="1900">
              <a:solidFill>
                <a:srgbClr val="002855"/>
              </a:solidFill>
              <a:latin typeface="Calibri"/>
              <a:ea typeface="Calibri"/>
              <a:cs typeface="Calibri"/>
              <a:sym typeface="Calibri"/>
            </a:endParaRPr>
          </a:p>
          <a:p>
            <a:pPr indent="-234950" lvl="2" marL="1143000" rtl="0" algn="l">
              <a:lnSpc>
                <a:spcPct val="70000"/>
              </a:lnSpc>
              <a:spcBef>
                <a:spcPts val="1000"/>
              </a:spcBef>
              <a:spcAft>
                <a:spcPts val="0"/>
              </a:spcAft>
              <a:buClr>
                <a:srgbClr val="002855"/>
              </a:buClr>
              <a:buSzPts val="1900"/>
              <a:buChar char="•"/>
            </a:pPr>
            <a:r>
              <a:rPr lang="en-US" sz="1900">
                <a:solidFill>
                  <a:srgbClr val="002855"/>
                </a:solidFill>
                <a:latin typeface="Calibri"/>
                <a:ea typeface="Calibri"/>
                <a:cs typeface="Calibri"/>
                <a:sym typeface="Calibri"/>
              </a:rPr>
              <a:t>Voluntary - 1627</a:t>
            </a:r>
            <a:endParaRPr sz="2400">
              <a:solidFill>
                <a:srgbClr val="0028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0" st="0"/>
                                            </p:txEl>
                                          </p:spTgt>
                                        </p:tgtEl>
                                        <p:attrNameLst>
                                          <p:attrName>style.visibility</p:attrName>
                                        </p:attrNameLst>
                                      </p:cBhvr>
                                      <p:to>
                                        <p:strVal val="visible"/>
                                      </p:to>
                                    </p:set>
                                    <p:animEffect filter="fade" transition="in">
                                      <p:cBhvr>
                                        <p:cTn dur="1000"/>
                                        <p:tgtEl>
                                          <p:spTgt spid="6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1" st="1"/>
                                            </p:txEl>
                                          </p:spTgt>
                                        </p:tgtEl>
                                        <p:attrNameLst>
                                          <p:attrName>style.visibility</p:attrName>
                                        </p:attrNameLst>
                                      </p:cBhvr>
                                      <p:to>
                                        <p:strVal val="visible"/>
                                      </p:to>
                                    </p:set>
                                    <p:animEffect filter="fade" transition="in">
                                      <p:cBhvr>
                                        <p:cTn dur="1000"/>
                                        <p:tgtEl>
                                          <p:spTgt spid="6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2" st="2"/>
                                            </p:txEl>
                                          </p:spTgt>
                                        </p:tgtEl>
                                        <p:attrNameLst>
                                          <p:attrName>style.visibility</p:attrName>
                                        </p:attrNameLst>
                                      </p:cBhvr>
                                      <p:to>
                                        <p:strVal val="visible"/>
                                      </p:to>
                                    </p:set>
                                    <p:animEffect filter="fade" transition="in">
                                      <p:cBhvr>
                                        <p:cTn dur="1000"/>
                                        <p:tgtEl>
                                          <p:spTgt spid="6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3" st="3"/>
                                            </p:txEl>
                                          </p:spTgt>
                                        </p:tgtEl>
                                        <p:attrNameLst>
                                          <p:attrName>style.visibility</p:attrName>
                                        </p:attrNameLst>
                                      </p:cBhvr>
                                      <p:to>
                                        <p:strVal val="visible"/>
                                      </p:to>
                                    </p:set>
                                    <p:animEffect filter="fade" transition="in">
                                      <p:cBhvr>
                                        <p:cTn dur="1000"/>
                                        <p:tgtEl>
                                          <p:spTgt spid="68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105"/>
          <p:cNvSpPr txBox="1"/>
          <p:nvPr/>
        </p:nvSpPr>
        <p:spPr>
          <a:xfrm>
            <a:off x="628650" y="4123"/>
            <a:ext cx="7886700" cy="8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4400">
                <a:solidFill>
                  <a:srgbClr val="002855"/>
                </a:solidFill>
                <a:latin typeface="Calibri"/>
                <a:ea typeface="Calibri"/>
                <a:cs typeface="Calibri"/>
                <a:sym typeface="Calibri"/>
              </a:rPr>
              <a:t>Us and Them</a:t>
            </a:r>
            <a:endParaRPr sz="4400">
              <a:solidFill>
                <a:srgbClr val="002855"/>
              </a:solidFill>
              <a:latin typeface="Calibri"/>
              <a:ea typeface="Calibri"/>
              <a:cs typeface="Calibri"/>
              <a:sym typeface="Calibri"/>
            </a:endParaRPr>
          </a:p>
        </p:txBody>
      </p:sp>
      <p:sp>
        <p:nvSpPr>
          <p:cNvPr id="694" name="Google Shape;694;p105"/>
          <p:cNvSpPr txBox="1"/>
          <p:nvPr/>
        </p:nvSpPr>
        <p:spPr>
          <a:xfrm>
            <a:off x="628650" y="721525"/>
            <a:ext cx="8273100" cy="3632400"/>
          </a:xfrm>
          <a:prstGeom prst="rect">
            <a:avLst/>
          </a:prstGeom>
          <a:noFill/>
          <a:ln>
            <a:noFill/>
          </a:ln>
        </p:spPr>
        <p:txBody>
          <a:bodyPr anchorCtr="0" anchor="t" bIns="45700" lIns="91425" spcFirstLastPara="1" rIns="91425" wrap="square" tIns="45700">
            <a:noAutofit/>
          </a:bodyPr>
          <a:lstStyle/>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Indentured Servants</a:t>
            </a:r>
            <a:endParaRPr sz="24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Char char="•"/>
            </a:pPr>
            <a:r>
              <a:rPr lang="en-US" sz="2100">
                <a:solidFill>
                  <a:srgbClr val="002855"/>
                </a:solidFill>
                <a:latin typeface="Calibri"/>
                <a:ea typeface="Calibri"/>
                <a:cs typeface="Calibri"/>
                <a:sym typeface="Calibri"/>
              </a:rPr>
              <a:t>“Before the eighteenth-century boom in the African slave trade, between one-half and two-thirds of all early white immigrants came as unfree laborers, some 300,000 to 400,000 people.” (p. 42)</a:t>
            </a:r>
            <a:endParaRPr sz="2100">
              <a:solidFill>
                <a:srgbClr val="002855"/>
              </a:solidFill>
              <a:latin typeface="Calibri"/>
              <a:ea typeface="Calibri"/>
              <a:cs typeface="Calibri"/>
              <a:sym typeface="Calibri"/>
            </a:endParaRPr>
          </a:p>
          <a:p>
            <a:pPr indent="0" lvl="0" marL="0" rtl="0" algn="l">
              <a:lnSpc>
                <a:spcPct val="70000"/>
              </a:lnSpc>
              <a:spcBef>
                <a:spcPts val="1000"/>
              </a:spcBef>
              <a:spcAft>
                <a:spcPts val="0"/>
              </a:spcAft>
              <a:buNone/>
            </a:pPr>
            <a:r>
              <a:t/>
            </a:r>
            <a:endParaRPr sz="2400">
              <a:solidFill>
                <a:srgbClr val="002855"/>
              </a:solidFill>
              <a:latin typeface="Calibri"/>
              <a:ea typeface="Calibri"/>
              <a:cs typeface="Calibri"/>
              <a:sym typeface="Calibri"/>
            </a:endParaRPr>
          </a:p>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Bacon’s Rebellion - 1676</a:t>
            </a:r>
            <a:endParaRPr sz="2400">
              <a:solidFill>
                <a:srgbClr val="0028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xEl>
                                              <p:pRg end="0" st="0"/>
                                            </p:txEl>
                                          </p:spTgt>
                                        </p:tgtEl>
                                        <p:attrNameLst>
                                          <p:attrName>style.visibility</p:attrName>
                                        </p:attrNameLst>
                                      </p:cBhvr>
                                      <p:to>
                                        <p:strVal val="visible"/>
                                      </p:to>
                                    </p:set>
                                    <p:animEffect filter="fade" transition="in">
                                      <p:cBhvr>
                                        <p:cTn dur="1000"/>
                                        <p:tgtEl>
                                          <p:spTgt spid="6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xEl>
                                              <p:pRg end="1" st="1"/>
                                            </p:txEl>
                                          </p:spTgt>
                                        </p:tgtEl>
                                        <p:attrNameLst>
                                          <p:attrName>style.visibility</p:attrName>
                                        </p:attrNameLst>
                                      </p:cBhvr>
                                      <p:to>
                                        <p:strVal val="visible"/>
                                      </p:to>
                                    </p:set>
                                    <p:animEffect filter="fade" transition="in">
                                      <p:cBhvr>
                                        <p:cTn dur="1000"/>
                                        <p:tgtEl>
                                          <p:spTgt spid="6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xEl>
                                              <p:pRg end="2" st="2"/>
                                            </p:txEl>
                                          </p:spTgt>
                                        </p:tgtEl>
                                        <p:attrNameLst>
                                          <p:attrName>style.visibility</p:attrName>
                                        </p:attrNameLst>
                                      </p:cBhvr>
                                      <p:to>
                                        <p:strVal val="visible"/>
                                      </p:to>
                                    </p:set>
                                    <p:animEffect filter="fade" transition="in">
                                      <p:cBhvr>
                                        <p:cTn dur="1000"/>
                                        <p:tgtEl>
                                          <p:spTgt spid="6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xEl>
                                              <p:pRg end="3" st="3"/>
                                            </p:txEl>
                                          </p:spTgt>
                                        </p:tgtEl>
                                        <p:attrNameLst>
                                          <p:attrName>style.visibility</p:attrName>
                                        </p:attrNameLst>
                                      </p:cBhvr>
                                      <p:to>
                                        <p:strVal val="visible"/>
                                      </p:to>
                                    </p:set>
                                    <p:animEffect filter="fade" transition="in">
                                      <p:cBhvr>
                                        <p:cTn dur="1000"/>
                                        <p:tgtEl>
                                          <p:spTgt spid="69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106"/>
          <p:cNvSpPr txBox="1"/>
          <p:nvPr/>
        </p:nvSpPr>
        <p:spPr>
          <a:xfrm>
            <a:off x="628650" y="4123"/>
            <a:ext cx="7886700" cy="8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4400">
                <a:solidFill>
                  <a:srgbClr val="002855"/>
                </a:solidFill>
                <a:latin typeface="Calibri"/>
                <a:ea typeface="Calibri"/>
                <a:cs typeface="Calibri"/>
                <a:sym typeface="Calibri"/>
              </a:rPr>
              <a:t>Bacon’s Rebellion - 1676-77</a:t>
            </a:r>
            <a:endParaRPr sz="4400">
              <a:solidFill>
                <a:srgbClr val="002855"/>
              </a:solidFill>
              <a:latin typeface="Calibri"/>
              <a:ea typeface="Calibri"/>
              <a:cs typeface="Calibri"/>
              <a:sym typeface="Calibri"/>
            </a:endParaRPr>
          </a:p>
        </p:txBody>
      </p:sp>
      <p:sp>
        <p:nvSpPr>
          <p:cNvPr id="700" name="Google Shape;700;p106"/>
          <p:cNvSpPr txBox="1"/>
          <p:nvPr/>
        </p:nvSpPr>
        <p:spPr>
          <a:xfrm>
            <a:off x="628650" y="721525"/>
            <a:ext cx="8273100" cy="3632400"/>
          </a:xfrm>
          <a:prstGeom prst="rect">
            <a:avLst/>
          </a:prstGeom>
          <a:noFill/>
          <a:ln>
            <a:noFill/>
          </a:ln>
        </p:spPr>
        <p:txBody>
          <a:bodyPr anchorCtr="0" anchor="t" bIns="45700" lIns="91425" spcFirstLastPara="1" rIns="91425" wrap="square" tIns="45700">
            <a:noAutofit/>
          </a:bodyPr>
          <a:lstStyle/>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Armed rebellion led by wealthy property owner Nathaniel Bacon - organized indentured servants &amp; enslaved people</a:t>
            </a:r>
            <a:endParaRPr sz="2400">
              <a:solidFill>
                <a:srgbClr val="002855"/>
              </a:solidFill>
              <a:latin typeface="Calibri"/>
              <a:ea typeface="Calibri"/>
              <a:cs typeface="Calibri"/>
              <a:sym typeface="Calibri"/>
            </a:endParaRPr>
          </a:p>
          <a:p>
            <a:pPr indent="0" lvl="0" marL="0" rtl="0" algn="l">
              <a:lnSpc>
                <a:spcPct val="70000"/>
              </a:lnSpc>
              <a:spcBef>
                <a:spcPts val="1000"/>
              </a:spcBef>
              <a:spcAft>
                <a:spcPts val="0"/>
              </a:spcAft>
              <a:buNone/>
            </a:pPr>
            <a:r>
              <a:t/>
            </a:r>
            <a:endParaRPr sz="2100">
              <a:solidFill>
                <a:srgbClr val="002855"/>
              </a:solidFill>
              <a:latin typeface="Calibri"/>
              <a:ea typeface="Calibri"/>
              <a:cs typeface="Calibri"/>
              <a:sym typeface="Calibri"/>
            </a:endParaRPr>
          </a:p>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Purpose: the overthrow of VA Governor - highest ranking official in the Colonies</a:t>
            </a:r>
            <a:endParaRPr sz="24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Char char="•"/>
            </a:pPr>
            <a:r>
              <a:rPr lang="en-US" sz="2100">
                <a:solidFill>
                  <a:srgbClr val="002855"/>
                </a:solidFill>
                <a:latin typeface="Calibri"/>
                <a:ea typeface="Calibri"/>
                <a:cs typeface="Calibri"/>
                <a:sym typeface="Calibri"/>
              </a:rPr>
              <a:t>Attacked the Doeg &amp; Susquehannock tribes</a:t>
            </a:r>
            <a:endParaRPr sz="2100">
              <a:solidFill>
                <a:srgbClr val="002855"/>
              </a:solidFill>
              <a:latin typeface="Calibri"/>
              <a:ea typeface="Calibri"/>
              <a:cs typeface="Calibri"/>
              <a:sym typeface="Calibri"/>
            </a:endParaRPr>
          </a:p>
          <a:p>
            <a:pPr indent="0" lvl="0" marL="0" rtl="0" algn="l">
              <a:lnSpc>
                <a:spcPct val="70000"/>
              </a:lnSpc>
              <a:spcBef>
                <a:spcPts val="1000"/>
              </a:spcBef>
              <a:spcAft>
                <a:spcPts val="0"/>
              </a:spcAft>
              <a:buNone/>
            </a:pPr>
            <a:r>
              <a:t/>
            </a:r>
            <a:endParaRPr sz="2400">
              <a:solidFill>
                <a:srgbClr val="002855"/>
              </a:solidFill>
              <a:latin typeface="Calibri"/>
              <a:ea typeface="Calibri"/>
              <a:cs typeface="Calibri"/>
              <a:sym typeface="Calibri"/>
            </a:endParaRPr>
          </a:p>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After the militia captured and destroyed Jamestown, the rebellion was put down by merchant ship captains and British military forces</a:t>
            </a:r>
            <a:endParaRPr sz="2400">
              <a:solidFill>
                <a:srgbClr val="002855"/>
              </a:solidFill>
              <a:latin typeface="Calibri"/>
              <a:ea typeface="Calibri"/>
              <a:cs typeface="Calibri"/>
              <a:sym typeface="Calibri"/>
            </a:endParaRPr>
          </a:p>
        </p:txBody>
      </p:sp>
      <p:sp>
        <p:nvSpPr>
          <p:cNvPr id="701" name="Google Shape;701;p106"/>
          <p:cNvSpPr txBox="1"/>
          <p:nvPr/>
        </p:nvSpPr>
        <p:spPr>
          <a:xfrm>
            <a:off x="2637150" y="4536050"/>
            <a:ext cx="6264600" cy="3864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US" sz="1100" u="sng">
                <a:solidFill>
                  <a:srgbClr val="0E9900"/>
                </a:solidFill>
                <a:hlinkClick r:id="rId3">
                  <a:extLst>
                    <a:ext uri="{A12FA001-AC4F-418D-AE19-62706E023703}">
                      <ahyp:hlinkClr val="tx"/>
                    </a:ext>
                  </a:extLst>
                </a:hlinkClick>
              </a:rPr>
              <a:t>https://www.facinghistory.org/holocaust-and-human-behavior/chapter-2/inventing-black-and-white</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107"/>
          <p:cNvSpPr txBox="1"/>
          <p:nvPr/>
        </p:nvSpPr>
        <p:spPr>
          <a:xfrm>
            <a:off x="628650" y="4123"/>
            <a:ext cx="7886700" cy="8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4400">
                <a:solidFill>
                  <a:srgbClr val="002855"/>
                </a:solidFill>
                <a:latin typeface="Calibri"/>
                <a:ea typeface="Calibri"/>
                <a:cs typeface="Calibri"/>
                <a:sym typeface="Calibri"/>
              </a:rPr>
              <a:t>The Outcome</a:t>
            </a:r>
            <a:endParaRPr sz="4400">
              <a:solidFill>
                <a:srgbClr val="002855"/>
              </a:solidFill>
              <a:latin typeface="Calibri"/>
              <a:ea typeface="Calibri"/>
              <a:cs typeface="Calibri"/>
              <a:sym typeface="Calibri"/>
            </a:endParaRPr>
          </a:p>
        </p:txBody>
      </p:sp>
      <p:sp>
        <p:nvSpPr>
          <p:cNvPr id="707" name="Google Shape;707;p107"/>
          <p:cNvSpPr txBox="1"/>
          <p:nvPr/>
        </p:nvSpPr>
        <p:spPr>
          <a:xfrm>
            <a:off x="628650" y="721525"/>
            <a:ext cx="8273100" cy="3632400"/>
          </a:xfrm>
          <a:prstGeom prst="rect">
            <a:avLst/>
          </a:prstGeom>
          <a:noFill/>
          <a:ln>
            <a:noFill/>
          </a:ln>
        </p:spPr>
        <p:txBody>
          <a:bodyPr anchorCtr="0" anchor="t" bIns="45700" lIns="91425" spcFirstLastPara="1" rIns="91425" wrap="square" tIns="45700">
            <a:noAutofit/>
          </a:bodyPr>
          <a:lstStyle/>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Natives/Africans identified as the “enemy Other”</a:t>
            </a:r>
            <a:endParaRPr sz="2400">
              <a:solidFill>
                <a:srgbClr val="002855"/>
              </a:solidFill>
              <a:latin typeface="Calibri"/>
              <a:ea typeface="Calibri"/>
              <a:cs typeface="Calibri"/>
              <a:sym typeface="Calibri"/>
            </a:endParaRPr>
          </a:p>
          <a:p>
            <a:pPr indent="-228600" lvl="1" marL="685800" rtl="0" algn="l">
              <a:lnSpc>
                <a:spcPct val="70000"/>
              </a:lnSpc>
              <a:spcBef>
                <a:spcPts val="1000"/>
              </a:spcBef>
              <a:spcAft>
                <a:spcPts val="0"/>
              </a:spcAft>
              <a:buClr>
                <a:srgbClr val="002855"/>
              </a:buClr>
              <a:buSzPts val="1800"/>
              <a:buChar char="•"/>
            </a:pPr>
            <a:r>
              <a:rPr lang="en-US" sz="2400">
                <a:solidFill>
                  <a:srgbClr val="002855"/>
                </a:solidFill>
                <a:latin typeface="Calibri"/>
                <a:ea typeface="Calibri"/>
                <a:cs typeface="Calibri"/>
                <a:sym typeface="Calibri"/>
              </a:rPr>
              <a:t>Fear of class solidarity</a:t>
            </a:r>
            <a:endParaRPr sz="2400">
              <a:solidFill>
                <a:srgbClr val="002855"/>
              </a:solidFill>
              <a:latin typeface="Calibri"/>
              <a:ea typeface="Calibri"/>
              <a:cs typeface="Calibri"/>
              <a:sym typeface="Calibri"/>
            </a:endParaRPr>
          </a:p>
          <a:p>
            <a:pPr indent="-228600" lvl="1" marL="685800" rtl="0" algn="l">
              <a:lnSpc>
                <a:spcPct val="70000"/>
              </a:lnSpc>
              <a:spcBef>
                <a:spcPts val="1000"/>
              </a:spcBef>
              <a:spcAft>
                <a:spcPts val="0"/>
              </a:spcAft>
              <a:buClr>
                <a:srgbClr val="002855"/>
              </a:buClr>
              <a:buSzPts val="1800"/>
              <a:buChar char="•"/>
            </a:pPr>
            <a:r>
              <a:rPr lang="en-US" sz="2400">
                <a:solidFill>
                  <a:srgbClr val="002855"/>
                </a:solidFill>
                <a:latin typeface="Calibri"/>
                <a:ea typeface="Calibri"/>
                <a:cs typeface="Calibri"/>
                <a:sym typeface="Calibri"/>
              </a:rPr>
              <a:t>Remember; “Us” vs. “Them”</a:t>
            </a:r>
            <a:endParaRPr sz="2400">
              <a:solidFill>
                <a:srgbClr val="002855"/>
              </a:solidFill>
              <a:latin typeface="Calibri"/>
              <a:ea typeface="Calibri"/>
              <a:cs typeface="Calibri"/>
              <a:sym typeface="Calibri"/>
            </a:endParaRPr>
          </a:p>
          <a:p>
            <a:pPr indent="0" lvl="0" marL="0" rtl="0" algn="l">
              <a:lnSpc>
                <a:spcPct val="70000"/>
              </a:lnSpc>
              <a:spcBef>
                <a:spcPts val="1000"/>
              </a:spcBef>
              <a:spcAft>
                <a:spcPts val="0"/>
              </a:spcAft>
              <a:buNone/>
            </a:pPr>
            <a:r>
              <a:t/>
            </a:r>
            <a:endParaRPr sz="1000">
              <a:solidFill>
                <a:srgbClr val="002855"/>
              </a:solidFill>
              <a:latin typeface="Calibri"/>
              <a:ea typeface="Calibri"/>
              <a:cs typeface="Calibri"/>
              <a:sym typeface="Calibri"/>
            </a:endParaRPr>
          </a:p>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Europeans awarded privileges over Indentured Servants of Color and African slaves**</a:t>
            </a:r>
            <a:endParaRPr sz="2400">
              <a:solidFill>
                <a:srgbClr val="002855"/>
              </a:solidFill>
              <a:latin typeface="Calibri"/>
              <a:ea typeface="Calibri"/>
              <a:cs typeface="Calibri"/>
              <a:sym typeface="Calibri"/>
            </a:endParaRPr>
          </a:p>
          <a:p>
            <a:pPr indent="-228600" lvl="1" marL="685800" rtl="0" algn="l">
              <a:lnSpc>
                <a:spcPct val="70000"/>
              </a:lnSpc>
              <a:spcBef>
                <a:spcPts val="1000"/>
              </a:spcBef>
              <a:spcAft>
                <a:spcPts val="0"/>
              </a:spcAft>
              <a:buClr>
                <a:srgbClr val="002855"/>
              </a:buClr>
              <a:buSzPts val="1800"/>
              <a:buChar char="•"/>
            </a:pPr>
            <a:r>
              <a:rPr lang="en-US" sz="2400">
                <a:solidFill>
                  <a:srgbClr val="002855"/>
                </a:solidFill>
                <a:latin typeface="Calibri"/>
                <a:ea typeface="Calibri"/>
                <a:cs typeface="Calibri"/>
                <a:sym typeface="Calibri"/>
              </a:rPr>
              <a:t>Earned freedom</a:t>
            </a:r>
            <a:endParaRPr sz="2400">
              <a:solidFill>
                <a:srgbClr val="002855"/>
              </a:solidFill>
              <a:latin typeface="Calibri"/>
              <a:ea typeface="Calibri"/>
              <a:cs typeface="Calibri"/>
              <a:sym typeface="Calibri"/>
            </a:endParaRPr>
          </a:p>
          <a:p>
            <a:pPr indent="-228600" lvl="1" marL="685800" rtl="0" algn="l">
              <a:lnSpc>
                <a:spcPct val="70000"/>
              </a:lnSpc>
              <a:spcBef>
                <a:spcPts val="1000"/>
              </a:spcBef>
              <a:spcAft>
                <a:spcPts val="0"/>
              </a:spcAft>
              <a:buClr>
                <a:srgbClr val="002855"/>
              </a:buClr>
              <a:buSzPts val="1800"/>
              <a:buChar char="•"/>
            </a:pPr>
            <a:r>
              <a:rPr lang="en-US" sz="2400">
                <a:solidFill>
                  <a:srgbClr val="002855"/>
                </a:solidFill>
                <a:latin typeface="Calibri"/>
                <a:ea typeface="Calibri"/>
                <a:cs typeface="Calibri"/>
                <a:sym typeface="Calibri"/>
              </a:rPr>
              <a:t>Legal enslavement of Natives</a:t>
            </a:r>
            <a:endParaRPr sz="2400">
              <a:solidFill>
                <a:srgbClr val="002855"/>
              </a:solidFill>
              <a:latin typeface="Calibri"/>
              <a:ea typeface="Calibri"/>
              <a:cs typeface="Calibri"/>
              <a:sym typeface="Calibri"/>
            </a:endParaRPr>
          </a:p>
          <a:p>
            <a:pPr indent="-228600" lvl="1" marL="685800" rtl="0" algn="l">
              <a:lnSpc>
                <a:spcPct val="70000"/>
              </a:lnSpc>
              <a:spcBef>
                <a:spcPts val="1000"/>
              </a:spcBef>
              <a:spcAft>
                <a:spcPts val="0"/>
              </a:spcAft>
              <a:buClr>
                <a:srgbClr val="002855"/>
              </a:buClr>
              <a:buSzPts val="1800"/>
              <a:buChar char="•"/>
            </a:pPr>
            <a:r>
              <a:rPr lang="en-US" sz="2400">
                <a:solidFill>
                  <a:srgbClr val="002855"/>
                </a:solidFill>
                <a:latin typeface="Calibri"/>
                <a:ea typeface="Calibri"/>
                <a:cs typeface="Calibri"/>
                <a:sym typeface="Calibri"/>
              </a:rPr>
              <a:t>Use-of-force (i.e. whipping)</a:t>
            </a:r>
            <a:endParaRPr sz="2400">
              <a:solidFill>
                <a:srgbClr val="002855"/>
              </a:solidFill>
              <a:latin typeface="Calibri"/>
              <a:ea typeface="Calibri"/>
              <a:cs typeface="Calibri"/>
              <a:sym typeface="Calibri"/>
            </a:endParaRPr>
          </a:p>
          <a:p>
            <a:pPr indent="-228600" lvl="1" marL="685800" rtl="0" algn="l">
              <a:lnSpc>
                <a:spcPct val="70000"/>
              </a:lnSpc>
              <a:spcBef>
                <a:spcPts val="1000"/>
              </a:spcBef>
              <a:spcAft>
                <a:spcPts val="0"/>
              </a:spcAft>
              <a:buClr>
                <a:srgbClr val="002855"/>
              </a:buClr>
              <a:buSzPts val="1800"/>
              <a:buChar char="•"/>
            </a:pPr>
            <a:r>
              <a:rPr lang="en-US" sz="2400">
                <a:solidFill>
                  <a:srgbClr val="002855"/>
                </a:solidFill>
                <a:latin typeface="Calibri"/>
                <a:ea typeface="Calibri"/>
                <a:cs typeface="Calibri"/>
                <a:sym typeface="Calibri"/>
              </a:rPr>
              <a:t>Property confiscated &amp; sold to benefit poor Europeans</a:t>
            </a:r>
            <a:endParaRPr sz="2400">
              <a:solidFill>
                <a:srgbClr val="002855"/>
              </a:solidFill>
              <a:latin typeface="Calibri"/>
              <a:ea typeface="Calibri"/>
              <a:cs typeface="Calibri"/>
              <a:sym typeface="Calibri"/>
            </a:endParaRPr>
          </a:p>
        </p:txBody>
      </p:sp>
      <p:sp>
        <p:nvSpPr>
          <p:cNvPr id="708" name="Google Shape;708;p107"/>
          <p:cNvSpPr txBox="1"/>
          <p:nvPr/>
        </p:nvSpPr>
        <p:spPr>
          <a:xfrm>
            <a:off x="2637150" y="4536050"/>
            <a:ext cx="6264600" cy="3864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US" sz="1100" u="sng">
                <a:solidFill>
                  <a:srgbClr val="0E9900"/>
                </a:solidFill>
                <a:hlinkClick r:id="rId3">
                  <a:extLst>
                    <a:ext uri="{A12FA001-AC4F-418D-AE19-62706E023703}">
                      <ahyp:hlinkClr val="tx"/>
                    </a:ext>
                  </a:extLst>
                </a:hlinkClick>
              </a:rPr>
              <a:t>https://www.facinghistory.org/holocaust-and-human-behavior/chapter-2/inventing-black-and-white</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108"/>
          <p:cNvSpPr txBox="1"/>
          <p:nvPr/>
        </p:nvSpPr>
        <p:spPr>
          <a:xfrm>
            <a:off x="628650" y="4123"/>
            <a:ext cx="7886700" cy="8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4400">
                <a:solidFill>
                  <a:srgbClr val="002855"/>
                </a:solidFill>
                <a:latin typeface="Calibri"/>
                <a:ea typeface="Calibri"/>
                <a:cs typeface="Calibri"/>
                <a:sym typeface="Calibri"/>
              </a:rPr>
              <a:t>A New “Us”</a:t>
            </a:r>
            <a:endParaRPr sz="4400">
              <a:solidFill>
                <a:srgbClr val="002855"/>
              </a:solidFill>
              <a:latin typeface="Calibri"/>
              <a:ea typeface="Calibri"/>
              <a:cs typeface="Calibri"/>
              <a:sym typeface="Calibri"/>
            </a:endParaRPr>
          </a:p>
        </p:txBody>
      </p:sp>
      <p:sp>
        <p:nvSpPr>
          <p:cNvPr id="714" name="Google Shape;714;p108"/>
          <p:cNvSpPr txBox="1"/>
          <p:nvPr/>
        </p:nvSpPr>
        <p:spPr>
          <a:xfrm>
            <a:off x="628650" y="721525"/>
            <a:ext cx="8273100" cy="3632400"/>
          </a:xfrm>
          <a:prstGeom prst="rect">
            <a:avLst/>
          </a:prstGeom>
          <a:noFill/>
          <a:ln>
            <a:noFill/>
          </a:ln>
        </p:spPr>
        <p:txBody>
          <a:bodyPr anchorCtr="0" anchor="t" bIns="45700" lIns="91425" spcFirstLastPara="1" rIns="91425" wrap="square" tIns="45700">
            <a:noAutofit/>
          </a:bodyPr>
          <a:lstStyle/>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By this point, ~2-3 generations removed from being European</a:t>
            </a:r>
            <a:endParaRPr sz="24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Char char="•"/>
            </a:pPr>
            <a:r>
              <a:rPr lang="en-US" sz="2100">
                <a:solidFill>
                  <a:srgbClr val="002855"/>
                </a:solidFill>
                <a:latin typeface="Calibri"/>
                <a:ea typeface="Calibri"/>
                <a:cs typeface="Calibri"/>
                <a:sym typeface="Calibri"/>
              </a:rPr>
              <a:t>1619-1676 (57 years)</a:t>
            </a:r>
            <a:endParaRPr sz="21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Char char="•"/>
            </a:pPr>
            <a:r>
              <a:rPr lang="en-US" sz="2100">
                <a:solidFill>
                  <a:srgbClr val="002855"/>
                </a:solidFill>
                <a:latin typeface="Calibri"/>
                <a:ea typeface="Calibri"/>
                <a:cs typeface="Calibri"/>
                <a:sym typeface="Calibri"/>
              </a:rPr>
              <a:t>Life expectancy ~ 40 years</a:t>
            </a:r>
            <a:endParaRPr sz="2100">
              <a:solidFill>
                <a:srgbClr val="002855"/>
              </a:solidFill>
              <a:latin typeface="Calibri"/>
              <a:ea typeface="Calibri"/>
              <a:cs typeface="Calibri"/>
              <a:sym typeface="Calibri"/>
            </a:endParaRPr>
          </a:p>
          <a:p>
            <a:pPr indent="0" lvl="0" marL="228600" rtl="0" algn="l">
              <a:lnSpc>
                <a:spcPct val="70000"/>
              </a:lnSpc>
              <a:spcBef>
                <a:spcPts val="1000"/>
              </a:spcBef>
              <a:spcAft>
                <a:spcPts val="0"/>
              </a:spcAft>
              <a:buNone/>
            </a:pPr>
            <a:r>
              <a:t/>
            </a:r>
            <a:endParaRPr sz="2400">
              <a:solidFill>
                <a:srgbClr val="002855"/>
              </a:solidFill>
              <a:latin typeface="Calibri"/>
              <a:ea typeface="Calibri"/>
              <a:cs typeface="Calibri"/>
              <a:sym typeface="Calibri"/>
            </a:endParaRPr>
          </a:p>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Important to remember: These labels are developed to define and describe the ways people have access to societal benefits</a:t>
            </a:r>
            <a:endParaRPr sz="2100">
              <a:solidFill>
                <a:srgbClr val="002855"/>
              </a:solidFill>
              <a:latin typeface="Calibri"/>
              <a:ea typeface="Calibri"/>
              <a:cs typeface="Calibri"/>
              <a:sym typeface="Calibri"/>
            </a:endParaRPr>
          </a:p>
          <a:p>
            <a:pPr indent="0" lvl="0" marL="228600" rtl="0" algn="l">
              <a:lnSpc>
                <a:spcPct val="70000"/>
              </a:lnSpc>
              <a:spcBef>
                <a:spcPts val="1000"/>
              </a:spcBef>
              <a:spcAft>
                <a:spcPts val="0"/>
              </a:spcAft>
              <a:buNone/>
            </a:pPr>
            <a:r>
              <a:t/>
            </a:r>
            <a:endParaRPr sz="2400">
              <a:solidFill>
                <a:srgbClr val="002855"/>
              </a:solidFill>
              <a:latin typeface="Calibri"/>
              <a:ea typeface="Calibri"/>
              <a:cs typeface="Calibri"/>
              <a:sym typeface="Calibri"/>
            </a:endParaRPr>
          </a:p>
        </p:txBody>
      </p:sp>
      <p:sp>
        <p:nvSpPr>
          <p:cNvPr id="715" name="Google Shape;715;p108"/>
          <p:cNvSpPr txBox="1"/>
          <p:nvPr/>
        </p:nvSpPr>
        <p:spPr>
          <a:xfrm>
            <a:off x="2637150" y="4536050"/>
            <a:ext cx="6264600" cy="3864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US" sz="1100" u="sng">
                <a:solidFill>
                  <a:srgbClr val="0E9900"/>
                </a:solidFill>
                <a:hlinkClick r:id="rId3">
                  <a:extLst>
                    <a:ext uri="{A12FA001-AC4F-418D-AE19-62706E023703}">
                      <ahyp:hlinkClr val="tx"/>
                    </a:ext>
                  </a:extLst>
                </a:hlinkClick>
              </a:rPr>
              <a:t>https://msuweb.montclair.edu/~furrg/spl/thandekawhiting.html</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xEl>
                                              <p:pRg end="0" st="0"/>
                                            </p:txEl>
                                          </p:spTgt>
                                        </p:tgtEl>
                                        <p:attrNameLst>
                                          <p:attrName>style.visibility</p:attrName>
                                        </p:attrNameLst>
                                      </p:cBhvr>
                                      <p:to>
                                        <p:strVal val="visible"/>
                                      </p:to>
                                    </p:set>
                                    <p:animEffect filter="fade" transition="in">
                                      <p:cBhvr>
                                        <p:cTn dur="1000"/>
                                        <p:tgtEl>
                                          <p:spTgt spid="7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xEl>
                                              <p:pRg end="1" st="1"/>
                                            </p:txEl>
                                          </p:spTgt>
                                        </p:tgtEl>
                                        <p:attrNameLst>
                                          <p:attrName>style.visibility</p:attrName>
                                        </p:attrNameLst>
                                      </p:cBhvr>
                                      <p:to>
                                        <p:strVal val="visible"/>
                                      </p:to>
                                    </p:set>
                                    <p:animEffect filter="fade" transition="in">
                                      <p:cBhvr>
                                        <p:cTn dur="1000"/>
                                        <p:tgtEl>
                                          <p:spTgt spid="7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xEl>
                                              <p:pRg end="2" st="2"/>
                                            </p:txEl>
                                          </p:spTgt>
                                        </p:tgtEl>
                                        <p:attrNameLst>
                                          <p:attrName>style.visibility</p:attrName>
                                        </p:attrNameLst>
                                      </p:cBhvr>
                                      <p:to>
                                        <p:strVal val="visible"/>
                                      </p:to>
                                    </p:set>
                                    <p:animEffect filter="fade" transition="in">
                                      <p:cBhvr>
                                        <p:cTn dur="1000"/>
                                        <p:tgtEl>
                                          <p:spTgt spid="7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xEl>
                                              <p:pRg end="3" st="3"/>
                                            </p:txEl>
                                          </p:spTgt>
                                        </p:tgtEl>
                                        <p:attrNameLst>
                                          <p:attrName>style.visibility</p:attrName>
                                        </p:attrNameLst>
                                      </p:cBhvr>
                                      <p:to>
                                        <p:strVal val="visible"/>
                                      </p:to>
                                    </p:set>
                                    <p:animEffect filter="fade" transition="in">
                                      <p:cBhvr>
                                        <p:cTn dur="1000"/>
                                        <p:tgtEl>
                                          <p:spTgt spid="7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xEl>
                                              <p:pRg end="4" st="4"/>
                                            </p:txEl>
                                          </p:spTgt>
                                        </p:tgtEl>
                                        <p:attrNameLst>
                                          <p:attrName>style.visibility</p:attrName>
                                        </p:attrNameLst>
                                      </p:cBhvr>
                                      <p:to>
                                        <p:strVal val="visible"/>
                                      </p:to>
                                    </p:set>
                                    <p:animEffect filter="fade" transition="in">
                                      <p:cBhvr>
                                        <p:cTn dur="1000"/>
                                        <p:tgtEl>
                                          <p:spTgt spid="71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xEl>
                                              <p:pRg end="5" st="5"/>
                                            </p:txEl>
                                          </p:spTgt>
                                        </p:tgtEl>
                                        <p:attrNameLst>
                                          <p:attrName>style.visibility</p:attrName>
                                        </p:attrNameLst>
                                      </p:cBhvr>
                                      <p:to>
                                        <p:strVal val="visible"/>
                                      </p:to>
                                    </p:set>
                                    <p:animEffect filter="fade" transition="in">
                                      <p:cBhvr>
                                        <p:cTn dur="1000"/>
                                        <p:tgtEl>
                                          <p:spTgt spid="71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109"/>
          <p:cNvSpPr/>
          <p:nvPr/>
        </p:nvSpPr>
        <p:spPr>
          <a:xfrm>
            <a:off x="1771513" y="1164150"/>
            <a:ext cx="1818600" cy="2815200"/>
          </a:xfrm>
          <a:prstGeom prst="flowChartOffpageConnector">
            <a:avLst/>
          </a:prstGeom>
          <a:solidFill>
            <a:srgbClr val="0028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09"/>
          <p:cNvSpPr/>
          <p:nvPr/>
        </p:nvSpPr>
        <p:spPr>
          <a:xfrm>
            <a:off x="5553888" y="1749550"/>
            <a:ext cx="1818600" cy="625500"/>
          </a:xfrm>
          <a:prstGeom prst="rect">
            <a:avLst/>
          </a:prstGeom>
          <a:solidFill>
            <a:srgbClr val="0028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09"/>
          <p:cNvSpPr/>
          <p:nvPr/>
        </p:nvSpPr>
        <p:spPr>
          <a:xfrm rot="5400000">
            <a:off x="5066538" y="2259000"/>
            <a:ext cx="2793300" cy="625500"/>
          </a:xfrm>
          <a:prstGeom prst="rect">
            <a:avLst/>
          </a:prstGeom>
          <a:solidFill>
            <a:srgbClr val="0028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09"/>
          <p:cNvSpPr/>
          <p:nvPr/>
        </p:nvSpPr>
        <p:spPr>
          <a:xfrm>
            <a:off x="3975463" y="2193450"/>
            <a:ext cx="1193100" cy="756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09"/>
          <p:cNvSpPr txBox="1"/>
          <p:nvPr/>
        </p:nvSpPr>
        <p:spPr>
          <a:xfrm>
            <a:off x="1771500" y="1713100"/>
            <a:ext cx="1818600" cy="6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lt1"/>
                </a:solidFill>
                <a:latin typeface="Calibri"/>
                <a:ea typeface="Calibri"/>
                <a:cs typeface="Calibri"/>
                <a:sym typeface="Calibri"/>
              </a:rPr>
              <a:t>European</a:t>
            </a:r>
            <a:endParaRPr sz="2400">
              <a:solidFill>
                <a:schemeClr val="lt1"/>
              </a:solidFill>
              <a:latin typeface="Calibri"/>
              <a:ea typeface="Calibri"/>
              <a:cs typeface="Calibri"/>
              <a:sym typeface="Calibri"/>
            </a:endParaRPr>
          </a:p>
        </p:txBody>
      </p:sp>
      <p:sp>
        <p:nvSpPr>
          <p:cNvPr id="726" name="Google Shape;726;p109"/>
          <p:cNvSpPr txBox="1"/>
          <p:nvPr/>
        </p:nvSpPr>
        <p:spPr>
          <a:xfrm>
            <a:off x="5553875" y="1749550"/>
            <a:ext cx="1818600" cy="62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lt1"/>
                </a:solidFill>
                <a:latin typeface="Calibri"/>
                <a:ea typeface="Calibri"/>
                <a:cs typeface="Calibri"/>
                <a:sym typeface="Calibri"/>
              </a:rPr>
              <a:t>Christian</a:t>
            </a:r>
            <a:endParaRPr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1000"/>
                                        <p:tgtEl>
                                          <p:spTgt spid="7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1000"/>
                                        <p:tgtEl>
                                          <p:spTgt spid="722"/>
                                        </p:tgtEl>
                                      </p:cBhvr>
                                    </p:animEffect>
                                  </p:childTnLst>
                                </p:cTn>
                              </p:par>
                              <p:par>
                                <p:cTn fill="hold" nodeType="with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000"/>
                                        <p:tgtEl>
                                          <p:spTgt spid="723"/>
                                        </p:tgtEl>
                                      </p:cBhvr>
                                    </p:animEffect>
                                  </p:childTnLst>
                                </p:cTn>
                              </p:par>
                              <p:par>
                                <p:cTn fill="hold" nodeType="with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1000"/>
                                        <p:tgtEl>
                                          <p:spTgt spid="7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110"/>
          <p:cNvSpPr txBox="1"/>
          <p:nvPr/>
        </p:nvSpPr>
        <p:spPr>
          <a:xfrm>
            <a:off x="628650" y="4123"/>
            <a:ext cx="7886700" cy="8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4400">
                <a:solidFill>
                  <a:srgbClr val="002855"/>
                </a:solidFill>
                <a:latin typeface="Calibri"/>
                <a:ea typeface="Calibri"/>
                <a:cs typeface="Calibri"/>
                <a:sym typeface="Calibri"/>
              </a:rPr>
              <a:t>The Problem with “Christian”</a:t>
            </a:r>
            <a:endParaRPr sz="4400">
              <a:solidFill>
                <a:srgbClr val="002855"/>
              </a:solidFill>
              <a:latin typeface="Calibri"/>
              <a:ea typeface="Calibri"/>
              <a:cs typeface="Calibri"/>
              <a:sym typeface="Calibri"/>
            </a:endParaRPr>
          </a:p>
        </p:txBody>
      </p:sp>
      <p:sp>
        <p:nvSpPr>
          <p:cNvPr id="732" name="Google Shape;732;p110"/>
          <p:cNvSpPr txBox="1"/>
          <p:nvPr/>
        </p:nvSpPr>
        <p:spPr>
          <a:xfrm>
            <a:off x="628650" y="569125"/>
            <a:ext cx="8273100" cy="3632400"/>
          </a:xfrm>
          <a:prstGeom prst="rect">
            <a:avLst/>
          </a:prstGeom>
          <a:noFill/>
          <a:ln>
            <a:noFill/>
          </a:ln>
        </p:spPr>
        <p:txBody>
          <a:bodyPr anchorCtr="0" anchor="t" bIns="45700" lIns="91425" spcFirstLastPara="1" rIns="91425" wrap="square" tIns="45700">
            <a:noAutofit/>
          </a:bodyPr>
          <a:lstStyle/>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Case Study: Elizabeth Key</a:t>
            </a:r>
            <a:endParaRPr sz="24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Font typeface="Calibri"/>
              <a:buChar char="•"/>
            </a:pPr>
            <a:r>
              <a:rPr lang="en-US" sz="2100">
                <a:solidFill>
                  <a:srgbClr val="002855"/>
                </a:solidFill>
                <a:latin typeface="Calibri"/>
                <a:ea typeface="Calibri"/>
                <a:cs typeface="Calibri"/>
                <a:sym typeface="Calibri"/>
              </a:rPr>
              <a:t>Born in 1630 - VA</a:t>
            </a:r>
            <a:endParaRPr sz="2100">
              <a:solidFill>
                <a:srgbClr val="002855"/>
              </a:solidFill>
              <a:latin typeface="Calibri"/>
              <a:ea typeface="Calibri"/>
              <a:cs typeface="Calibri"/>
              <a:sym typeface="Calibri"/>
            </a:endParaRPr>
          </a:p>
          <a:p>
            <a:pPr indent="-234950" lvl="2" marL="1143000" rtl="0" algn="l">
              <a:lnSpc>
                <a:spcPct val="70000"/>
              </a:lnSpc>
              <a:spcBef>
                <a:spcPts val="1000"/>
              </a:spcBef>
              <a:spcAft>
                <a:spcPts val="0"/>
              </a:spcAft>
              <a:buClr>
                <a:srgbClr val="002855"/>
              </a:buClr>
              <a:buSzPts val="1900"/>
              <a:buFont typeface="Calibri"/>
              <a:buChar char="•"/>
            </a:pPr>
            <a:r>
              <a:rPr lang="en-US" sz="1900">
                <a:solidFill>
                  <a:srgbClr val="002855"/>
                </a:solidFill>
                <a:latin typeface="Calibri"/>
                <a:ea typeface="Calibri"/>
                <a:cs typeface="Calibri"/>
                <a:sym typeface="Calibri"/>
              </a:rPr>
              <a:t>Father - White Planter (Thomas Key)</a:t>
            </a:r>
            <a:endParaRPr sz="1900">
              <a:solidFill>
                <a:srgbClr val="002855"/>
              </a:solidFill>
              <a:latin typeface="Calibri"/>
              <a:ea typeface="Calibri"/>
              <a:cs typeface="Calibri"/>
              <a:sym typeface="Calibri"/>
            </a:endParaRPr>
          </a:p>
          <a:p>
            <a:pPr indent="-234950" lvl="2" marL="1143000" rtl="0" algn="l">
              <a:lnSpc>
                <a:spcPct val="70000"/>
              </a:lnSpc>
              <a:spcBef>
                <a:spcPts val="1000"/>
              </a:spcBef>
              <a:spcAft>
                <a:spcPts val="0"/>
              </a:spcAft>
              <a:buClr>
                <a:srgbClr val="002855"/>
              </a:buClr>
              <a:buSzPts val="1900"/>
              <a:buFont typeface="Calibri"/>
              <a:buChar char="•"/>
            </a:pPr>
            <a:r>
              <a:rPr lang="en-US" sz="1900">
                <a:solidFill>
                  <a:srgbClr val="002855"/>
                </a:solidFill>
                <a:latin typeface="Calibri"/>
                <a:ea typeface="Calibri"/>
                <a:cs typeface="Calibri"/>
                <a:sym typeface="Calibri"/>
              </a:rPr>
              <a:t>Mother - Enslaved African Woman</a:t>
            </a:r>
            <a:endParaRPr sz="19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Font typeface="Calibri"/>
              <a:buChar char="•"/>
            </a:pPr>
            <a:r>
              <a:rPr lang="en-US" sz="2100">
                <a:solidFill>
                  <a:srgbClr val="002855"/>
                </a:solidFill>
                <a:latin typeface="Calibri"/>
                <a:ea typeface="Calibri"/>
                <a:cs typeface="Calibri"/>
                <a:sym typeface="Calibri"/>
              </a:rPr>
              <a:t>Placed in indentured servitude (transferred to John Mottrom - Justice of the Peace)</a:t>
            </a:r>
            <a:endParaRPr sz="2100">
              <a:solidFill>
                <a:srgbClr val="002855"/>
              </a:solidFill>
              <a:latin typeface="Calibri"/>
              <a:ea typeface="Calibri"/>
              <a:cs typeface="Calibri"/>
              <a:sym typeface="Calibri"/>
            </a:endParaRPr>
          </a:p>
          <a:p>
            <a:pPr indent="-234950" lvl="2" marL="1143000" rtl="0" algn="l">
              <a:lnSpc>
                <a:spcPct val="70000"/>
              </a:lnSpc>
              <a:spcBef>
                <a:spcPts val="1000"/>
              </a:spcBef>
              <a:spcAft>
                <a:spcPts val="0"/>
              </a:spcAft>
              <a:buClr>
                <a:srgbClr val="002855"/>
              </a:buClr>
              <a:buSzPts val="1900"/>
              <a:buFont typeface="Calibri"/>
              <a:buChar char="•"/>
            </a:pPr>
            <a:r>
              <a:rPr lang="en-US" sz="1900">
                <a:solidFill>
                  <a:srgbClr val="002855"/>
                </a:solidFill>
                <a:latin typeface="Calibri"/>
                <a:ea typeface="Calibri"/>
                <a:cs typeface="Calibri"/>
                <a:sym typeface="Calibri"/>
              </a:rPr>
              <a:t>1655 - Mottrom died; Key &amp; son designated as “enslaved”</a:t>
            </a:r>
            <a:endParaRPr sz="19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Font typeface="Calibri"/>
              <a:buChar char="•"/>
            </a:pPr>
            <a:r>
              <a:rPr lang="en-US" sz="2100">
                <a:solidFill>
                  <a:srgbClr val="002855"/>
                </a:solidFill>
                <a:latin typeface="Calibri"/>
                <a:ea typeface="Calibri"/>
                <a:cs typeface="Calibri"/>
                <a:sym typeface="Calibri"/>
              </a:rPr>
              <a:t>Key sued for her &amp; her son’s freedom</a:t>
            </a:r>
            <a:endParaRPr sz="2100">
              <a:solidFill>
                <a:srgbClr val="002855"/>
              </a:solidFill>
              <a:latin typeface="Calibri"/>
              <a:ea typeface="Calibri"/>
              <a:cs typeface="Calibri"/>
              <a:sym typeface="Calibri"/>
            </a:endParaRPr>
          </a:p>
          <a:p>
            <a:pPr indent="-234950" lvl="2" marL="1143000" rtl="0" algn="l">
              <a:lnSpc>
                <a:spcPct val="70000"/>
              </a:lnSpc>
              <a:spcBef>
                <a:spcPts val="1000"/>
              </a:spcBef>
              <a:spcAft>
                <a:spcPts val="0"/>
              </a:spcAft>
              <a:buClr>
                <a:srgbClr val="002855"/>
              </a:buClr>
              <a:buSzPts val="1900"/>
              <a:buFont typeface="Calibri"/>
              <a:buChar char="•"/>
            </a:pPr>
            <a:r>
              <a:rPr lang="en-US" sz="1900">
                <a:solidFill>
                  <a:srgbClr val="002855"/>
                </a:solidFill>
                <a:latin typeface="Calibri"/>
                <a:ea typeface="Calibri"/>
                <a:cs typeface="Calibri"/>
                <a:sym typeface="Calibri"/>
              </a:rPr>
              <a:t>Father was English &amp; free (ECL - status followed the father)</a:t>
            </a:r>
            <a:endParaRPr sz="1900">
              <a:solidFill>
                <a:srgbClr val="002855"/>
              </a:solidFill>
              <a:latin typeface="Calibri"/>
              <a:ea typeface="Calibri"/>
              <a:cs typeface="Calibri"/>
              <a:sym typeface="Calibri"/>
            </a:endParaRPr>
          </a:p>
          <a:p>
            <a:pPr indent="-234950" lvl="2" marL="1143000" rtl="0" algn="l">
              <a:lnSpc>
                <a:spcPct val="70000"/>
              </a:lnSpc>
              <a:spcBef>
                <a:spcPts val="1000"/>
              </a:spcBef>
              <a:spcAft>
                <a:spcPts val="0"/>
              </a:spcAft>
              <a:buClr>
                <a:srgbClr val="002855"/>
              </a:buClr>
              <a:buSzPts val="1900"/>
              <a:buFont typeface="Calibri"/>
              <a:buChar char="•"/>
            </a:pPr>
            <a:r>
              <a:rPr lang="en-US" sz="1900">
                <a:solidFill>
                  <a:srgbClr val="002855"/>
                </a:solidFill>
                <a:latin typeface="Calibri"/>
                <a:ea typeface="Calibri"/>
                <a:cs typeface="Calibri"/>
                <a:sym typeface="Calibri"/>
              </a:rPr>
              <a:t>Was indentured longer than supposed to be</a:t>
            </a:r>
            <a:endParaRPr sz="1900">
              <a:solidFill>
                <a:srgbClr val="002855"/>
              </a:solidFill>
              <a:latin typeface="Calibri"/>
              <a:ea typeface="Calibri"/>
              <a:cs typeface="Calibri"/>
              <a:sym typeface="Calibri"/>
            </a:endParaRPr>
          </a:p>
          <a:p>
            <a:pPr indent="-234950" lvl="2" marL="1143000" rtl="0" algn="l">
              <a:lnSpc>
                <a:spcPct val="70000"/>
              </a:lnSpc>
              <a:spcBef>
                <a:spcPts val="1000"/>
              </a:spcBef>
              <a:spcAft>
                <a:spcPts val="0"/>
              </a:spcAft>
              <a:buClr>
                <a:srgbClr val="002855"/>
              </a:buClr>
              <a:buSzPts val="1900"/>
              <a:buFont typeface="Calibri"/>
              <a:buChar char="•"/>
            </a:pPr>
            <a:r>
              <a:rPr lang="en-US" sz="1900">
                <a:solidFill>
                  <a:srgbClr val="002855"/>
                </a:solidFill>
                <a:latin typeface="Calibri"/>
                <a:ea typeface="Calibri"/>
                <a:cs typeface="Calibri"/>
                <a:sym typeface="Calibri"/>
              </a:rPr>
              <a:t>Baptized and practicing Christian</a:t>
            </a:r>
            <a:endParaRPr sz="1900">
              <a:solidFill>
                <a:srgbClr val="002855"/>
              </a:solidFill>
              <a:latin typeface="Calibri"/>
              <a:ea typeface="Calibri"/>
              <a:cs typeface="Calibri"/>
              <a:sym typeface="Calibri"/>
            </a:endParaRPr>
          </a:p>
        </p:txBody>
      </p:sp>
      <p:sp>
        <p:nvSpPr>
          <p:cNvPr id="733" name="Google Shape;733;p110"/>
          <p:cNvSpPr txBox="1"/>
          <p:nvPr/>
        </p:nvSpPr>
        <p:spPr>
          <a:xfrm>
            <a:off x="2637150" y="4536050"/>
            <a:ext cx="6264600" cy="3864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US" sz="1100" u="sng">
                <a:solidFill>
                  <a:schemeClr val="hlink"/>
                </a:solidFill>
                <a:hlinkClick r:id="rId3"/>
              </a:rPr>
              <a:t>https://www.zinnedproject.org/news/tdih/elizabeth-key-wins-freedom/</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xEl>
                                              <p:pRg end="0" st="0"/>
                                            </p:txEl>
                                          </p:spTgt>
                                        </p:tgtEl>
                                        <p:attrNameLst>
                                          <p:attrName>style.visibility</p:attrName>
                                        </p:attrNameLst>
                                      </p:cBhvr>
                                      <p:to>
                                        <p:strVal val="visible"/>
                                      </p:to>
                                    </p:set>
                                    <p:animEffect filter="fade" transition="in">
                                      <p:cBhvr>
                                        <p:cTn dur="1000"/>
                                        <p:tgtEl>
                                          <p:spTgt spid="7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xEl>
                                              <p:pRg end="1" st="1"/>
                                            </p:txEl>
                                          </p:spTgt>
                                        </p:tgtEl>
                                        <p:attrNameLst>
                                          <p:attrName>style.visibility</p:attrName>
                                        </p:attrNameLst>
                                      </p:cBhvr>
                                      <p:to>
                                        <p:strVal val="visible"/>
                                      </p:to>
                                    </p:set>
                                    <p:animEffect filter="fade" transition="in">
                                      <p:cBhvr>
                                        <p:cTn dur="1000"/>
                                        <p:tgtEl>
                                          <p:spTgt spid="7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xEl>
                                              <p:pRg end="2" st="2"/>
                                            </p:txEl>
                                          </p:spTgt>
                                        </p:tgtEl>
                                        <p:attrNameLst>
                                          <p:attrName>style.visibility</p:attrName>
                                        </p:attrNameLst>
                                      </p:cBhvr>
                                      <p:to>
                                        <p:strVal val="visible"/>
                                      </p:to>
                                    </p:set>
                                    <p:animEffect filter="fade" transition="in">
                                      <p:cBhvr>
                                        <p:cTn dur="1000"/>
                                        <p:tgtEl>
                                          <p:spTgt spid="7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xEl>
                                              <p:pRg end="3" st="3"/>
                                            </p:txEl>
                                          </p:spTgt>
                                        </p:tgtEl>
                                        <p:attrNameLst>
                                          <p:attrName>style.visibility</p:attrName>
                                        </p:attrNameLst>
                                      </p:cBhvr>
                                      <p:to>
                                        <p:strVal val="visible"/>
                                      </p:to>
                                    </p:set>
                                    <p:animEffect filter="fade" transition="in">
                                      <p:cBhvr>
                                        <p:cTn dur="1000"/>
                                        <p:tgtEl>
                                          <p:spTgt spid="7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xEl>
                                              <p:pRg end="4" st="4"/>
                                            </p:txEl>
                                          </p:spTgt>
                                        </p:tgtEl>
                                        <p:attrNameLst>
                                          <p:attrName>style.visibility</p:attrName>
                                        </p:attrNameLst>
                                      </p:cBhvr>
                                      <p:to>
                                        <p:strVal val="visible"/>
                                      </p:to>
                                    </p:set>
                                    <p:animEffect filter="fade" transition="in">
                                      <p:cBhvr>
                                        <p:cTn dur="1000"/>
                                        <p:tgtEl>
                                          <p:spTgt spid="73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xEl>
                                              <p:pRg end="5" st="5"/>
                                            </p:txEl>
                                          </p:spTgt>
                                        </p:tgtEl>
                                        <p:attrNameLst>
                                          <p:attrName>style.visibility</p:attrName>
                                        </p:attrNameLst>
                                      </p:cBhvr>
                                      <p:to>
                                        <p:strVal val="visible"/>
                                      </p:to>
                                    </p:set>
                                    <p:animEffect filter="fade" transition="in">
                                      <p:cBhvr>
                                        <p:cTn dur="1000"/>
                                        <p:tgtEl>
                                          <p:spTgt spid="73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xEl>
                                              <p:pRg end="6" st="6"/>
                                            </p:txEl>
                                          </p:spTgt>
                                        </p:tgtEl>
                                        <p:attrNameLst>
                                          <p:attrName>style.visibility</p:attrName>
                                        </p:attrNameLst>
                                      </p:cBhvr>
                                      <p:to>
                                        <p:strVal val="visible"/>
                                      </p:to>
                                    </p:set>
                                    <p:animEffect filter="fade" transition="in">
                                      <p:cBhvr>
                                        <p:cTn dur="1000"/>
                                        <p:tgtEl>
                                          <p:spTgt spid="73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xEl>
                                              <p:pRg end="7" st="7"/>
                                            </p:txEl>
                                          </p:spTgt>
                                        </p:tgtEl>
                                        <p:attrNameLst>
                                          <p:attrName>style.visibility</p:attrName>
                                        </p:attrNameLst>
                                      </p:cBhvr>
                                      <p:to>
                                        <p:strVal val="visible"/>
                                      </p:to>
                                    </p:set>
                                    <p:animEffect filter="fade" transition="in">
                                      <p:cBhvr>
                                        <p:cTn dur="1000"/>
                                        <p:tgtEl>
                                          <p:spTgt spid="73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xEl>
                                              <p:pRg end="8" st="8"/>
                                            </p:txEl>
                                          </p:spTgt>
                                        </p:tgtEl>
                                        <p:attrNameLst>
                                          <p:attrName>style.visibility</p:attrName>
                                        </p:attrNameLst>
                                      </p:cBhvr>
                                      <p:to>
                                        <p:strVal val="visible"/>
                                      </p:to>
                                    </p:set>
                                    <p:animEffect filter="fade" transition="in">
                                      <p:cBhvr>
                                        <p:cTn dur="1000"/>
                                        <p:tgtEl>
                                          <p:spTgt spid="73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xEl>
                                              <p:pRg end="9" st="9"/>
                                            </p:txEl>
                                          </p:spTgt>
                                        </p:tgtEl>
                                        <p:attrNameLst>
                                          <p:attrName>style.visibility</p:attrName>
                                        </p:attrNameLst>
                                      </p:cBhvr>
                                      <p:to>
                                        <p:strVal val="visible"/>
                                      </p:to>
                                    </p:set>
                                    <p:animEffect filter="fade" transition="in">
                                      <p:cBhvr>
                                        <p:cTn dur="1000"/>
                                        <p:tgtEl>
                                          <p:spTgt spid="732">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111"/>
          <p:cNvSpPr txBox="1"/>
          <p:nvPr/>
        </p:nvSpPr>
        <p:spPr>
          <a:xfrm>
            <a:off x="628650" y="4123"/>
            <a:ext cx="7886700" cy="8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4400">
                <a:solidFill>
                  <a:srgbClr val="002855"/>
                </a:solidFill>
                <a:latin typeface="Calibri"/>
                <a:ea typeface="Calibri"/>
                <a:cs typeface="Calibri"/>
                <a:sym typeface="Calibri"/>
              </a:rPr>
              <a:t>The Result</a:t>
            </a:r>
            <a:endParaRPr sz="4400">
              <a:solidFill>
                <a:srgbClr val="002855"/>
              </a:solidFill>
              <a:latin typeface="Calibri"/>
              <a:ea typeface="Calibri"/>
              <a:cs typeface="Calibri"/>
              <a:sym typeface="Calibri"/>
            </a:endParaRPr>
          </a:p>
        </p:txBody>
      </p:sp>
      <p:sp>
        <p:nvSpPr>
          <p:cNvPr id="739" name="Google Shape;739;p111"/>
          <p:cNvSpPr txBox="1"/>
          <p:nvPr/>
        </p:nvSpPr>
        <p:spPr>
          <a:xfrm>
            <a:off x="628650" y="569125"/>
            <a:ext cx="8273100" cy="3632400"/>
          </a:xfrm>
          <a:prstGeom prst="rect">
            <a:avLst/>
          </a:prstGeom>
          <a:noFill/>
          <a:ln>
            <a:noFill/>
          </a:ln>
        </p:spPr>
        <p:txBody>
          <a:bodyPr anchorCtr="0" anchor="t" bIns="45700" lIns="91425" spcFirstLastPara="1" rIns="91425" wrap="square" tIns="45700">
            <a:noAutofit/>
          </a:bodyPr>
          <a:lstStyle/>
          <a:p>
            <a:pPr indent="-266700" lvl="0" marL="228600" rtl="0" algn="l">
              <a:lnSpc>
                <a:spcPct val="70000"/>
              </a:lnSpc>
              <a:spcBef>
                <a:spcPts val="1000"/>
              </a:spcBef>
              <a:spcAft>
                <a:spcPts val="0"/>
              </a:spcAft>
              <a:buClr>
                <a:srgbClr val="002855"/>
              </a:buClr>
              <a:buSzPts val="2400"/>
              <a:buChar char="•"/>
            </a:pPr>
            <a:r>
              <a:rPr lang="en-US" sz="2400">
                <a:solidFill>
                  <a:srgbClr val="002855"/>
                </a:solidFill>
                <a:latin typeface="Calibri"/>
                <a:ea typeface="Calibri"/>
                <a:cs typeface="Calibri"/>
                <a:sym typeface="Calibri"/>
              </a:rPr>
              <a:t>1667</a:t>
            </a:r>
            <a:endParaRPr sz="24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Char char="•"/>
            </a:pPr>
            <a:r>
              <a:rPr lang="en-US" sz="2100">
                <a:solidFill>
                  <a:srgbClr val="002855"/>
                </a:solidFill>
                <a:latin typeface="Calibri"/>
                <a:ea typeface="Calibri"/>
                <a:cs typeface="Calibri"/>
                <a:sym typeface="Calibri"/>
              </a:rPr>
              <a:t>VA General Assembly - “conferring of baptism does not alter the condition of the person as to his bondage or freedom.”</a:t>
            </a:r>
            <a:endParaRPr sz="2100">
              <a:solidFill>
                <a:srgbClr val="002855"/>
              </a:solidFill>
              <a:latin typeface="Calibri"/>
              <a:ea typeface="Calibri"/>
              <a:cs typeface="Calibri"/>
              <a:sym typeface="Calibri"/>
            </a:endParaRPr>
          </a:p>
          <a:p>
            <a:pPr indent="-247650" lvl="1" marL="685800" rtl="0" algn="l">
              <a:lnSpc>
                <a:spcPct val="70000"/>
              </a:lnSpc>
              <a:spcBef>
                <a:spcPts val="1000"/>
              </a:spcBef>
              <a:spcAft>
                <a:spcPts val="0"/>
              </a:spcAft>
              <a:buClr>
                <a:srgbClr val="002855"/>
              </a:buClr>
              <a:buSzPts val="2100"/>
              <a:buChar char="•"/>
            </a:pPr>
            <a:r>
              <a:rPr lang="en-US" sz="2100">
                <a:solidFill>
                  <a:srgbClr val="002855"/>
                </a:solidFill>
                <a:latin typeface="Calibri"/>
                <a:ea typeface="Calibri"/>
                <a:cs typeface="Calibri"/>
                <a:sym typeface="Calibri"/>
              </a:rPr>
              <a:t>New laws - the status of the child derived from the mother</a:t>
            </a:r>
            <a:endParaRPr sz="2100">
              <a:solidFill>
                <a:srgbClr val="002855"/>
              </a:solidFill>
              <a:latin typeface="Calibri"/>
              <a:ea typeface="Calibri"/>
              <a:cs typeface="Calibri"/>
              <a:sym typeface="Calibri"/>
            </a:endParaRPr>
          </a:p>
        </p:txBody>
      </p:sp>
      <p:sp>
        <p:nvSpPr>
          <p:cNvPr id="740" name="Google Shape;740;p111"/>
          <p:cNvSpPr txBox="1"/>
          <p:nvPr/>
        </p:nvSpPr>
        <p:spPr>
          <a:xfrm>
            <a:off x="2637150" y="4536050"/>
            <a:ext cx="6264600" cy="3864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US" sz="1100" u="sng">
                <a:solidFill>
                  <a:schemeClr val="hlink"/>
                </a:solidFill>
                <a:hlinkClick r:id="rId3"/>
              </a:rPr>
              <a:t>https://www.zinnedproject.org/news/tdih/elizabeth-key-wins-freedom/</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9">
                                            <p:txEl>
                                              <p:pRg end="0" st="0"/>
                                            </p:txEl>
                                          </p:spTgt>
                                        </p:tgtEl>
                                        <p:attrNameLst>
                                          <p:attrName>style.visibility</p:attrName>
                                        </p:attrNameLst>
                                      </p:cBhvr>
                                      <p:to>
                                        <p:strVal val="visible"/>
                                      </p:to>
                                    </p:set>
                                    <p:animEffect filter="fade" transition="in">
                                      <p:cBhvr>
                                        <p:cTn dur="1000"/>
                                        <p:tgtEl>
                                          <p:spTgt spid="7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9">
                                            <p:txEl>
                                              <p:pRg end="1" st="1"/>
                                            </p:txEl>
                                          </p:spTgt>
                                        </p:tgtEl>
                                        <p:attrNameLst>
                                          <p:attrName>style.visibility</p:attrName>
                                        </p:attrNameLst>
                                      </p:cBhvr>
                                      <p:to>
                                        <p:strVal val="visible"/>
                                      </p:to>
                                    </p:set>
                                    <p:animEffect filter="fade" transition="in">
                                      <p:cBhvr>
                                        <p:cTn dur="1000"/>
                                        <p:tgtEl>
                                          <p:spTgt spid="7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9">
                                            <p:txEl>
                                              <p:pRg end="2" st="2"/>
                                            </p:txEl>
                                          </p:spTgt>
                                        </p:tgtEl>
                                        <p:attrNameLst>
                                          <p:attrName>style.visibility</p:attrName>
                                        </p:attrNameLst>
                                      </p:cBhvr>
                                      <p:to>
                                        <p:strVal val="visible"/>
                                      </p:to>
                                    </p:set>
                                    <p:animEffect filter="fade" transition="in">
                                      <p:cBhvr>
                                        <p:cTn dur="1000"/>
                                        <p:tgtEl>
                                          <p:spTgt spid="73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12"/>
          <p:cNvSpPr/>
          <p:nvPr/>
        </p:nvSpPr>
        <p:spPr>
          <a:xfrm>
            <a:off x="248063" y="1164150"/>
            <a:ext cx="1818600" cy="2815200"/>
          </a:xfrm>
          <a:prstGeom prst="flowChartOffpageConnector">
            <a:avLst/>
          </a:prstGeom>
          <a:solidFill>
            <a:srgbClr val="0028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12"/>
          <p:cNvSpPr/>
          <p:nvPr/>
        </p:nvSpPr>
        <p:spPr>
          <a:xfrm>
            <a:off x="3573213" y="1749550"/>
            <a:ext cx="1818600" cy="625500"/>
          </a:xfrm>
          <a:prstGeom prst="rect">
            <a:avLst/>
          </a:prstGeom>
          <a:solidFill>
            <a:srgbClr val="0028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12"/>
          <p:cNvSpPr/>
          <p:nvPr/>
        </p:nvSpPr>
        <p:spPr>
          <a:xfrm rot="5400000">
            <a:off x="3085863" y="2259000"/>
            <a:ext cx="2793300" cy="625500"/>
          </a:xfrm>
          <a:prstGeom prst="rect">
            <a:avLst/>
          </a:prstGeom>
          <a:solidFill>
            <a:srgbClr val="0028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12"/>
          <p:cNvSpPr/>
          <p:nvPr/>
        </p:nvSpPr>
        <p:spPr>
          <a:xfrm>
            <a:off x="2223400" y="2193450"/>
            <a:ext cx="1193100" cy="756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12"/>
          <p:cNvSpPr txBox="1"/>
          <p:nvPr/>
        </p:nvSpPr>
        <p:spPr>
          <a:xfrm>
            <a:off x="248075" y="2222550"/>
            <a:ext cx="1818600" cy="6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lt1"/>
                </a:solidFill>
                <a:latin typeface="Calibri"/>
                <a:ea typeface="Calibri"/>
                <a:cs typeface="Calibri"/>
                <a:sym typeface="Calibri"/>
              </a:rPr>
              <a:t>European</a:t>
            </a:r>
            <a:endParaRPr sz="2400">
              <a:solidFill>
                <a:schemeClr val="lt1"/>
              </a:solidFill>
              <a:latin typeface="Calibri"/>
              <a:ea typeface="Calibri"/>
              <a:cs typeface="Calibri"/>
              <a:sym typeface="Calibri"/>
            </a:endParaRPr>
          </a:p>
        </p:txBody>
      </p:sp>
      <p:sp>
        <p:nvSpPr>
          <p:cNvPr id="751" name="Google Shape;751;p112"/>
          <p:cNvSpPr txBox="1"/>
          <p:nvPr/>
        </p:nvSpPr>
        <p:spPr>
          <a:xfrm>
            <a:off x="3573225" y="1749550"/>
            <a:ext cx="1818600" cy="62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lt1"/>
                </a:solidFill>
                <a:latin typeface="Calibri"/>
                <a:ea typeface="Calibri"/>
                <a:cs typeface="Calibri"/>
                <a:sym typeface="Calibri"/>
              </a:rPr>
              <a:t>Christian</a:t>
            </a:r>
            <a:endParaRPr sz="2400">
              <a:solidFill>
                <a:schemeClr val="lt1"/>
              </a:solidFill>
              <a:latin typeface="Calibri"/>
              <a:ea typeface="Calibri"/>
              <a:cs typeface="Calibri"/>
              <a:sym typeface="Calibri"/>
            </a:endParaRPr>
          </a:p>
        </p:txBody>
      </p:sp>
      <p:sp>
        <p:nvSpPr>
          <p:cNvPr id="752" name="Google Shape;752;p112"/>
          <p:cNvSpPr/>
          <p:nvPr/>
        </p:nvSpPr>
        <p:spPr>
          <a:xfrm>
            <a:off x="5548550" y="2193450"/>
            <a:ext cx="1193100" cy="756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12"/>
          <p:cNvSpPr/>
          <p:nvPr/>
        </p:nvSpPr>
        <p:spPr>
          <a:xfrm>
            <a:off x="6898375" y="1175100"/>
            <a:ext cx="1818600" cy="2793300"/>
          </a:xfrm>
          <a:prstGeom prst="ellipse">
            <a:avLst/>
          </a:prstGeom>
          <a:solidFill>
            <a:srgbClr val="0028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12"/>
          <p:cNvSpPr txBox="1"/>
          <p:nvPr/>
        </p:nvSpPr>
        <p:spPr>
          <a:xfrm>
            <a:off x="6898375" y="2259000"/>
            <a:ext cx="1818600" cy="62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lt1"/>
                </a:solidFill>
                <a:latin typeface="Calibri"/>
                <a:ea typeface="Calibri"/>
                <a:cs typeface="Calibri"/>
                <a:sym typeface="Calibri"/>
              </a:rPr>
              <a:t>White</a:t>
            </a:r>
            <a:endParaRPr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1000"/>
                                        <p:tgtEl>
                                          <p:spTgt spid="746"/>
                                        </p:tgtEl>
                                      </p:cBhvr>
                                    </p:animEffect>
                                  </p:childTnLst>
                                </p:cTn>
                              </p:par>
                              <p:par>
                                <p:cTn fill="hold" nodeType="with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1000"/>
                                        <p:tgtEl>
                                          <p:spTgt spid="7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1000"/>
                                        <p:tgtEl>
                                          <p:spTgt spid="747"/>
                                        </p:tgtEl>
                                      </p:cBhvr>
                                    </p:animEffect>
                                  </p:childTnLst>
                                </p:cTn>
                              </p:par>
                              <p:par>
                                <p:cTn fill="hold" nodeType="with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1000"/>
                                        <p:tgtEl>
                                          <p:spTgt spid="748"/>
                                        </p:tgtEl>
                                      </p:cBhvr>
                                    </p:animEffect>
                                  </p:childTnLst>
                                </p:cTn>
                              </p:par>
                              <p:par>
                                <p:cTn fill="hold" nodeType="with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1000"/>
                                        <p:tgtEl>
                                          <p:spTgt spid="749"/>
                                        </p:tgtEl>
                                      </p:cBhvr>
                                    </p:animEffect>
                                  </p:childTnLst>
                                </p:cTn>
                              </p:par>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1000"/>
                                        <p:tgtEl>
                                          <p:spTgt spid="7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1000"/>
                                        <p:tgtEl>
                                          <p:spTgt spid="752"/>
                                        </p:tgtEl>
                                      </p:cBhvr>
                                    </p:animEffect>
                                  </p:childTnLst>
                                </p:cTn>
                              </p:par>
                              <p:par>
                                <p:cTn fill="hold" nodeType="with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1000"/>
                                        <p:tgtEl>
                                          <p:spTgt spid="753"/>
                                        </p:tgtEl>
                                      </p:cBhvr>
                                    </p:animEffect>
                                  </p:childTnLst>
                                </p:cTn>
                              </p:par>
                              <p:par>
                                <p:cTn fill="hold" nodeType="with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1000"/>
                                        <p:tgtEl>
                                          <p:spTgt spid="7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113"/>
          <p:cNvSpPr txBox="1"/>
          <p:nvPr>
            <p:ph idx="4294967295" type="body"/>
          </p:nvPr>
        </p:nvSpPr>
        <p:spPr>
          <a:xfrm>
            <a:off x="977250" y="495825"/>
            <a:ext cx="7189500" cy="3498900"/>
          </a:xfrm>
          <a:prstGeom prst="rect">
            <a:avLst/>
          </a:prstGeom>
        </p:spPr>
        <p:txBody>
          <a:bodyPr anchorCtr="0" anchor="t" bIns="45700" lIns="91425" spcFirstLastPara="1" rIns="91425" wrap="square" tIns="45700">
            <a:noAutofit/>
          </a:bodyPr>
          <a:lstStyle/>
          <a:p>
            <a:pPr indent="0" lvl="0" marL="0" rtl="0" algn="just">
              <a:spcBef>
                <a:spcPts val="1000"/>
              </a:spcBef>
              <a:spcAft>
                <a:spcPts val="0"/>
              </a:spcAft>
              <a:buNone/>
            </a:pPr>
            <a:r>
              <a:rPr i="1" lang="en-US" sz="3000">
                <a:solidFill>
                  <a:srgbClr val="002855"/>
                </a:solidFill>
              </a:rPr>
              <a:t>“Many of the European-descended poor whites began to identify themselves, if not directly with the rich whites, certainly with being white. And here you get the emergence of this idea of a white race as a way to distinguish themselves from those dark-skinned people who they associate with perpetual slavery.”</a:t>
            </a:r>
            <a:endParaRPr i="1" sz="3000">
              <a:solidFill>
                <a:srgbClr val="002855"/>
              </a:solidFill>
            </a:endParaRPr>
          </a:p>
        </p:txBody>
      </p:sp>
      <p:sp>
        <p:nvSpPr>
          <p:cNvPr id="760" name="Google Shape;760;p113"/>
          <p:cNvSpPr txBox="1"/>
          <p:nvPr/>
        </p:nvSpPr>
        <p:spPr>
          <a:xfrm>
            <a:off x="1615350" y="3994725"/>
            <a:ext cx="5913300" cy="640800"/>
          </a:xfrm>
          <a:prstGeom prst="rect">
            <a:avLst/>
          </a:prstGeom>
          <a:noFill/>
          <a:ln>
            <a:noFill/>
          </a:ln>
        </p:spPr>
        <p:txBody>
          <a:bodyPr anchorCtr="0" anchor="ctr" bIns="0" lIns="0" spcFirstLastPara="1" rIns="0" wrap="square" tIns="0">
            <a:noAutofit/>
          </a:bodyPr>
          <a:lstStyle/>
          <a:p>
            <a:pPr indent="0" lvl="0" marL="0" rtl="0" algn="ctr">
              <a:lnSpc>
                <a:spcPct val="120000"/>
              </a:lnSpc>
              <a:spcBef>
                <a:spcPts val="600"/>
              </a:spcBef>
              <a:spcAft>
                <a:spcPts val="0"/>
              </a:spcAft>
              <a:buNone/>
            </a:pPr>
            <a:r>
              <a:rPr b="1" lang="en-US" sz="1800">
                <a:solidFill>
                  <a:srgbClr val="002855"/>
                </a:solidFill>
                <a:latin typeface="Montserrat"/>
                <a:ea typeface="Montserrat"/>
                <a:cs typeface="Montserrat"/>
                <a:sym typeface="Montserrat"/>
              </a:rPr>
              <a:t>Race: The Power of an Illusion, Ep. 2</a:t>
            </a:r>
            <a:endParaRPr b="1" sz="1800">
              <a:solidFill>
                <a:srgbClr val="002855"/>
              </a:solidFill>
              <a:latin typeface="Montserrat"/>
              <a:ea typeface="Montserrat"/>
              <a:cs typeface="Montserrat"/>
              <a:sym typeface="Montserrat"/>
            </a:endParaRPr>
          </a:p>
          <a:p>
            <a:pPr indent="0" lvl="0" marL="0" rtl="0" algn="ctr">
              <a:lnSpc>
                <a:spcPct val="120000"/>
              </a:lnSpc>
              <a:spcBef>
                <a:spcPts val="600"/>
              </a:spcBef>
              <a:spcAft>
                <a:spcPts val="0"/>
              </a:spcAft>
              <a:buNone/>
            </a:pPr>
            <a:r>
              <a:rPr b="1" lang="en-US" sz="1800">
                <a:solidFill>
                  <a:srgbClr val="002855"/>
                </a:solidFill>
                <a:latin typeface="Montserrat"/>
                <a:ea typeface="Montserrat"/>
                <a:cs typeface="Montserrat"/>
                <a:sym typeface="Montserrat"/>
              </a:rPr>
              <a:t>(Kelley, 2003)</a:t>
            </a:r>
            <a:endParaRPr b="1" sz="1800">
              <a:solidFill>
                <a:srgbClr val="002855"/>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87"/>
          <p:cNvSpPr txBox="1"/>
          <p:nvPr>
            <p:ph idx="4294967295" type="body"/>
          </p:nvPr>
        </p:nvSpPr>
        <p:spPr>
          <a:xfrm>
            <a:off x="292575" y="583550"/>
            <a:ext cx="8688600" cy="37530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800"/>
              </a:spcBef>
              <a:spcAft>
                <a:spcPts val="0"/>
              </a:spcAft>
              <a:buClr>
                <a:srgbClr val="002855"/>
              </a:buClr>
              <a:buSzPts val="2400"/>
              <a:buFont typeface="Arial"/>
              <a:buChar char="•"/>
            </a:pPr>
            <a:r>
              <a:rPr lang="en-US" sz="2400">
                <a:solidFill>
                  <a:srgbClr val="002855"/>
                </a:solidFill>
                <a:latin typeface="Arial"/>
                <a:ea typeface="Arial"/>
                <a:cs typeface="Arial"/>
                <a:sym typeface="Arial"/>
              </a:rPr>
              <a:t>...is not a “lecture”</a:t>
            </a:r>
            <a:endParaRPr sz="2400">
              <a:solidFill>
                <a:srgbClr val="002855"/>
              </a:solidFill>
              <a:latin typeface="Arial"/>
              <a:ea typeface="Arial"/>
              <a:cs typeface="Arial"/>
              <a:sym typeface="Arial"/>
            </a:endParaRPr>
          </a:p>
          <a:p>
            <a:pPr indent="-381000" lvl="0" marL="457200" rtl="0" algn="l">
              <a:lnSpc>
                <a:spcPct val="90000"/>
              </a:lnSpc>
              <a:spcBef>
                <a:spcPts val="1800"/>
              </a:spcBef>
              <a:spcAft>
                <a:spcPts val="0"/>
              </a:spcAft>
              <a:buClr>
                <a:srgbClr val="002855"/>
              </a:buClr>
              <a:buSzPts val="2400"/>
              <a:buFont typeface="Arial"/>
              <a:buChar char="•"/>
            </a:pPr>
            <a:r>
              <a:rPr lang="en-US" sz="2400">
                <a:solidFill>
                  <a:srgbClr val="002855"/>
                </a:solidFill>
                <a:latin typeface="Arial"/>
                <a:ea typeface="Arial"/>
                <a:cs typeface="Arial"/>
                <a:sym typeface="Arial"/>
              </a:rPr>
              <a:t>My hope is to facilitate dialogue and reflection, and develop a sense of urgency and ownership over addressing and dismantling racism</a:t>
            </a:r>
            <a:endParaRPr sz="2400">
              <a:solidFill>
                <a:srgbClr val="002855"/>
              </a:solidFill>
              <a:latin typeface="Arial"/>
              <a:ea typeface="Arial"/>
              <a:cs typeface="Arial"/>
              <a:sym typeface="Arial"/>
            </a:endParaRPr>
          </a:p>
          <a:p>
            <a:pPr indent="-381000" lvl="0" marL="457200" rtl="0" algn="l">
              <a:lnSpc>
                <a:spcPct val="90000"/>
              </a:lnSpc>
              <a:spcBef>
                <a:spcPts val="1800"/>
              </a:spcBef>
              <a:spcAft>
                <a:spcPts val="0"/>
              </a:spcAft>
              <a:buClr>
                <a:srgbClr val="002855"/>
              </a:buClr>
              <a:buSzPts val="2400"/>
              <a:buFont typeface="Arial"/>
              <a:buChar char="•"/>
            </a:pPr>
            <a:r>
              <a:rPr lang="en-US" sz="2400">
                <a:solidFill>
                  <a:srgbClr val="002855"/>
                </a:solidFill>
                <a:latin typeface="Arial"/>
                <a:ea typeface="Arial"/>
                <a:cs typeface="Arial"/>
                <a:sym typeface="Arial"/>
              </a:rPr>
              <a:t>Main topics include</a:t>
            </a:r>
            <a:endParaRPr sz="2400">
              <a:solidFill>
                <a:srgbClr val="002855"/>
              </a:solidFill>
              <a:latin typeface="Arial"/>
              <a:ea typeface="Arial"/>
              <a:cs typeface="Arial"/>
              <a:sym typeface="Arial"/>
            </a:endParaRPr>
          </a:p>
          <a:p>
            <a:pPr indent="-381000" lvl="1" marL="914400" rtl="0" algn="l">
              <a:lnSpc>
                <a:spcPct val="90000"/>
              </a:lnSpc>
              <a:spcBef>
                <a:spcPts val="1800"/>
              </a:spcBef>
              <a:spcAft>
                <a:spcPts val="0"/>
              </a:spcAft>
              <a:buClr>
                <a:srgbClr val="002855"/>
              </a:buClr>
              <a:buSzPts val="2400"/>
              <a:buFont typeface="Arial"/>
              <a:buChar char="•"/>
            </a:pPr>
            <a:r>
              <a:rPr lang="en-US">
                <a:solidFill>
                  <a:srgbClr val="002855"/>
                </a:solidFill>
                <a:latin typeface="Arial"/>
                <a:ea typeface="Arial"/>
                <a:cs typeface="Arial"/>
                <a:sym typeface="Arial"/>
              </a:rPr>
              <a:t>Power, Priviledge, and C/Overt Oppression</a:t>
            </a:r>
            <a:endParaRPr>
              <a:solidFill>
                <a:srgbClr val="002855"/>
              </a:solidFill>
              <a:latin typeface="Arial"/>
              <a:ea typeface="Arial"/>
              <a:cs typeface="Arial"/>
              <a:sym typeface="Arial"/>
            </a:endParaRPr>
          </a:p>
          <a:p>
            <a:pPr indent="-381000" lvl="1" marL="914400" rtl="0" algn="l">
              <a:lnSpc>
                <a:spcPct val="90000"/>
              </a:lnSpc>
              <a:spcBef>
                <a:spcPts val="1800"/>
              </a:spcBef>
              <a:spcAft>
                <a:spcPts val="0"/>
              </a:spcAft>
              <a:buClr>
                <a:srgbClr val="002855"/>
              </a:buClr>
              <a:buSzPts val="2400"/>
              <a:buFont typeface="Arial"/>
              <a:buChar char="•"/>
            </a:pPr>
            <a:r>
              <a:rPr lang="en-US">
                <a:solidFill>
                  <a:srgbClr val="002855"/>
                </a:solidFill>
                <a:latin typeface="Arial"/>
                <a:ea typeface="Arial"/>
                <a:cs typeface="Arial"/>
                <a:sym typeface="Arial"/>
              </a:rPr>
              <a:t>Racism as a social construct</a:t>
            </a:r>
            <a:endParaRPr>
              <a:solidFill>
                <a:srgbClr val="002855"/>
              </a:solidFill>
              <a:latin typeface="Arial"/>
              <a:ea typeface="Arial"/>
              <a:cs typeface="Arial"/>
              <a:sym typeface="Arial"/>
            </a:endParaRPr>
          </a:p>
        </p:txBody>
      </p:sp>
      <p:sp>
        <p:nvSpPr>
          <p:cNvPr id="560" name="Google Shape;560;p87"/>
          <p:cNvSpPr txBox="1"/>
          <p:nvPr>
            <p:ph idx="4294967295" type="title"/>
          </p:nvPr>
        </p:nvSpPr>
        <p:spPr>
          <a:xfrm>
            <a:off x="457200" y="47321"/>
            <a:ext cx="8229600" cy="874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2855"/>
              </a:buClr>
              <a:buSzPts val="4000"/>
              <a:buFont typeface="Arial"/>
              <a:buNone/>
            </a:pPr>
            <a:r>
              <a:rPr b="1" lang="en-US" sz="4000">
                <a:solidFill>
                  <a:srgbClr val="002855"/>
                </a:solidFill>
                <a:latin typeface="Arial"/>
                <a:ea typeface="Arial"/>
                <a:cs typeface="Arial"/>
                <a:sym typeface="Arial"/>
              </a:rPr>
              <a:t>Today’s Discussion...</a:t>
            </a:r>
            <a:endParaRPr/>
          </a:p>
        </p:txBody>
      </p:sp>
      <p:sp>
        <p:nvSpPr>
          <p:cNvPr id="561" name="Google Shape;561;p87"/>
          <p:cNvSpPr txBox="1"/>
          <p:nvPr/>
        </p:nvSpPr>
        <p:spPr>
          <a:xfrm>
            <a:off x="5925225" y="4669400"/>
            <a:ext cx="3289800" cy="265800"/>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Division of Diversity, Equity, and Inclusion</a:t>
            </a:r>
            <a:endParaRPr b="0" i="0" sz="1400" u="none" cap="none" strike="noStrike">
              <a:solidFill>
                <a:srgbClr val="000000"/>
              </a:solidFill>
              <a:latin typeface="Arial"/>
              <a:ea typeface="Arial"/>
              <a:cs typeface="Arial"/>
              <a:sym typeface="Arial"/>
            </a:endParaRPr>
          </a:p>
          <a:p>
            <a:pPr indent="-50800" lvl="0" marL="228600" marR="0" rtl="0" algn="ctr">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xEl>
                                              <p:pRg end="0" st="0"/>
                                            </p:txEl>
                                          </p:spTgt>
                                        </p:tgtEl>
                                        <p:attrNameLst>
                                          <p:attrName>style.visibility</p:attrName>
                                        </p:attrNameLst>
                                      </p:cBhvr>
                                      <p:to>
                                        <p:strVal val="visible"/>
                                      </p:to>
                                    </p:set>
                                    <p:animEffect filter="fade" transition="in">
                                      <p:cBhvr>
                                        <p:cTn dur="1000"/>
                                        <p:tgtEl>
                                          <p:spTgt spid="5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xEl>
                                              <p:pRg end="1" st="1"/>
                                            </p:txEl>
                                          </p:spTgt>
                                        </p:tgtEl>
                                        <p:attrNameLst>
                                          <p:attrName>style.visibility</p:attrName>
                                        </p:attrNameLst>
                                      </p:cBhvr>
                                      <p:to>
                                        <p:strVal val="visible"/>
                                      </p:to>
                                    </p:set>
                                    <p:animEffect filter="fade" transition="in">
                                      <p:cBhvr>
                                        <p:cTn dur="1000"/>
                                        <p:tgtEl>
                                          <p:spTgt spid="5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xEl>
                                              <p:pRg end="2" st="2"/>
                                            </p:txEl>
                                          </p:spTgt>
                                        </p:tgtEl>
                                        <p:attrNameLst>
                                          <p:attrName>style.visibility</p:attrName>
                                        </p:attrNameLst>
                                      </p:cBhvr>
                                      <p:to>
                                        <p:strVal val="visible"/>
                                      </p:to>
                                    </p:set>
                                    <p:animEffect filter="fade" transition="in">
                                      <p:cBhvr>
                                        <p:cTn dur="1000"/>
                                        <p:tgtEl>
                                          <p:spTgt spid="5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xEl>
                                              <p:pRg end="3" st="3"/>
                                            </p:txEl>
                                          </p:spTgt>
                                        </p:tgtEl>
                                        <p:attrNameLst>
                                          <p:attrName>style.visibility</p:attrName>
                                        </p:attrNameLst>
                                      </p:cBhvr>
                                      <p:to>
                                        <p:strVal val="visible"/>
                                      </p:to>
                                    </p:set>
                                    <p:animEffect filter="fade" transition="in">
                                      <p:cBhvr>
                                        <p:cTn dur="1000"/>
                                        <p:tgtEl>
                                          <p:spTgt spid="5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xEl>
                                              <p:pRg end="4" st="4"/>
                                            </p:txEl>
                                          </p:spTgt>
                                        </p:tgtEl>
                                        <p:attrNameLst>
                                          <p:attrName>style.visibility</p:attrName>
                                        </p:attrNameLst>
                                      </p:cBhvr>
                                      <p:to>
                                        <p:strVal val="visible"/>
                                      </p:to>
                                    </p:set>
                                    <p:animEffect filter="fade" transition="in">
                                      <p:cBhvr>
                                        <p:cTn dur="1000"/>
                                        <p:tgtEl>
                                          <p:spTgt spid="55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pic>
        <p:nvPicPr>
          <p:cNvPr id="765" name="Google Shape;765;p114"/>
          <p:cNvPicPr preferRelativeResize="0"/>
          <p:nvPr/>
        </p:nvPicPr>
        <p:blipFill rotWithShape="1">
          <a:blip r:embed="rId3">
            <a:alphaModFix/>
          </a:blip>
          <a:srcRect b="0" l="0" r="0" t="22106"/>
          <a:stretch/>
        </p:blipFill>
        <p:spPr>
          <a:xfrm>
            <a:off x="596500" y="0"/>
            <a:ext cx="7924498" cy="5143501"/>
          </a:xfrm>
          <a:prstGeom prst="rect">
            <a:avLst/>
          </a:prstGeom>
          <a:noFill/>
          <a:ln>
            <a:noFill/>
          </a:ln>
        </p:spPr>
      </p:pic>
      <p:sp>
        <p:nvSpPr>
          <p:cNvPr id="766" name="Google Shape;766;p114"/>
          <p:cNvSpPr txBox="1"/>
          <p:nvPr/>
        </p:nvSpPr>
        <p:spPr>
          <a:xfrm>
            <a:off x="3424963" y="4681800"/>
            <a:ext cx="974700" cy="38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Capitalism</a:t>
            </a:r>
            <a:endParaRPr>
              <a:latin typeface="Calibri"/>
              <a:ea typeface="Calibri"/>
              <a:cs typeface="Calibri"/>
              <a:sym typeface="Calibri"/>
            </a:endParaRPr>
          </a:p>
        </p:txBody>
      </p:sp>
      <p:sp>
        <p:nvSpPr>
          <p:cNvPr id="767" name="Google Shape;767;p114"/>
          <p:cNvSpPr txBox="1"/>
          <p:nvPr/>
        </p:nvSpPr>
        <p:spPr>
          <a:xfrm>
            <a:off x="6715300" y="3412013"/>
            <a:ext cx="1626900" cy="38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a:latin typeface="Calibri"/>
                <a:ea typeface="Calibri"/>
                <a:cs typeface="Calibri"/>
                <a:sym typeface="Calibri"/>
              </a:rPr>
              <a:t>Policing</a:t>
            </a:r>
            <a:endParaRPr>
              <a:latin typeface="Calibri"/>
              <a:ea typeface="Calibri"/>
              <a:cs typeface="Calibri"/>
              <a:sym typeface="Calibri"/>
            </a:endParaRPr>
          </a:p>
        </p:txBody>
      </p:sp>
      <p:sp>
        <p:nvSpPr>
          <p:cNvPr id="768" name="Google Shape;768;p114"/>
          <p:cNvSpPr txBox="1"/>
          <p:nvPr/>
        </p:nvSpPr>
        <p:spPr>
          <a:xfrm>
            <a:off x="1185175" y="4189675"/>
            <a:ext cx="21678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Religion</a:t>
            </a:r>
            <a:endParaRPr>
              <a:latin typeface="Calibri"/>
              <a:ea typeface="Calibri"/>
              <a:cs typeface="Calibri"/>
              <a:sym typeface="Calibri"/>
            </a:endParaRPr>
          </a:p>
        </p:txBody>
      </p:sp>
      <p:sp>
        <p:nvSpPr>
          <p:cNvPr id="769" name="Google Shape;769;p114"/>
          <p:cNvSpPr txBox="1"/>
          <p:nvPr/>
        </p:nvSpPr>
        <p:spPr>
          <a:xfrm>
            <a:off x="1736200" y="4697350"/>
            <a:ext cx="21678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Education</a:t>
            </a:r>
            <a:endParaRPr>
              <a:latin typeface="Calibri"/>
              <a:ea typeface="Calibri"/>
              <a:cs typeface="Calibri"/>
              <a:sym typeface="Calibri"/>
            </a:endParaRPr>
          </a:p>
        </p:txBody>
      </p:sp>
      <p:sp>
        <p:nvSpPr>
          <p:cNvPr id="770" name="Google Shape;770;p114"/>
          <p:cNvSpPr txBox="1"/>
          <p:nvPr/>
        </p:nvSpPr>
        <p:spPr>
          <a:xfrm>
            <a:off x="647450" y="3127650"/>
            <a:ext cx="21678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Housing</a:t>
            </a:r>
            <a:endParaRPr>
              <a:latin typeface="Calibri"/>
              <a:ea typeface="Calibri"/>
              <a:cs typeface="Calibri"/>
              <a:sym typeface="Calibri"/>
            </a:endParaRPr>
          </a:p>
        </p:txBody>
      </p:sp>
      <p:sp>
        <p:nvSpPr>
          <p:cNvPr id="771" name="Google Shape;771;p114"/>
          <p:cNvSpPr txBox="1"/>
          <p:nvPr/>
        </p:nvSpPr>
        <p:spPr>
          <a:xfrm>
            <a:off x="6411325" y="4451750"/>
            <a:ext cx="894900" cy="38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Wealth</a:t>
            </a:r>
            <a:endParaRPr>
              <a:latin typeface="Calibri"/>
              <a:ea typeface="Calibri"/>
              <a:cs typeface="Calibri"/>
              <a:sym typeface="Calibri"/>
            </a:endParaRPr>
          </a:p>
        </p:txBody>
      </p:sp>
      <p:sp>
        <p:nvSpPr>
          <p:cNvPr id="772" name="Google Shape;772;p114"/>
          <p:cNvSpPr txBox="1"/>
          <p:nvPr/>
        </p:nvSpPr>
        <p:spPr>
          <a:xfrm>
            <a:off x="6900800" y="3993300"/>
            <a:ext cx="14565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Legal System</a:t>
            </a:r>
            <a:endParaRPr>
              <a:latin typeface="Calibri"/>
              <a:ea typeface="Calibri"/>
              <a:cs typeface="Calibri"/>
              <a:sym typeface="Calibri"/>
            </a:endParaRPr>
          </a:p>
        </p:txBody>
      </p:sp>
      <p:sp>
        <p:nvSpPr>
          <p:cNvPr id="773" name="Google Shape;773;p114"/>
          <p:cNvSpPr txBox="1"/>
          <p:nvPr/>
        </p:nvSpPr>
        <p:spPr>
          <a:xfrm>
            <a:off x="6894100" y="2484475"/>
            <a:ext cx="1626900" cy="38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a:latin typeface="Calibri"/>
                <a:ea typeface="Calibri"/>
                <a:cs typeface="Calibri"/>
                <a:sym typeface="Calibri"/>
              </a:rPr>
              <a:t>Employment</a:t>
            </a:r>
            <a:endParaRPr>
              <a:latin typeface="Calibri"/>
              <a:ea typeface="Calibri"/>
              <a:cs typeface="Calibri"/>
              <a:sym typeface="Calibri"/>
            </a:endParaRPr>
          </a:p>
        </p:txBody>
      </p:sp>
      <p:pic>
        <p:nvPicPr>
          <p:cNvPr id="774" name="Google Shape;774;p114"/>
          <p:cNvPicPr preferRelativeResize="0"/>
          <p:nvPr/>
        </p:nvPicPr>
        <p:blipFill>
          <a:blip r:embed="rId4">
            <a:alphaModFix/>
          </a:blip>
          <a:stretch>
            <a:fillRect/>
          </a:stretch>
        </p:blipFill>
        <p:spPr>
          <a:xfrm rot="2918029">
            <a:off x="857834" y="396224"/>
            <a:ext cx="1889983" cy="1414652"/>
          </a:xfrm>
          <a:prstGeom prst="rect">
            <a:avLst/>
          </a:prstGeom>
          <a:noFill/>
          <a:ln>
            <a:noFill/>
          </a:ln>
        </p:spPr>
      </p:pic>
      <p:sp>
        <p:nvSpPr>
          <p:cNvPr id="775" name="Google Shape;775;p114"/>
          <p:cNvSpPr txBox="1"/>
          <p:nvPr/>
        </p:nvSpPr>
        <p:spPr>
          <a:xfrm>
            <a:off x="1069350" y="593050"/>
            <a:ext cx="894900" cy="59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100">
                <a:solidFill>
                  <a:schemeClr val="lt1"/>
                </a:solidFill>
                <a:latin typeface="Calibri"/>
                <a:ea typeface="Calibri"/>
                <a:cs typeface="Calibri"/>
                <a:sym typeface="Calibri"/>
              </a:rPr>
              <a:t>Racist Ideas</a:t>
            </a:r>
            <a:endParaRPr sz="2100">
              <a:solidFill>
                <a:schemeClr val="lt1"/>
              </a:solidFill>
              <a:latin typeface="Calibri"/>
              <a:ea typeface="Calibri"/>
              <a:cs typeface="Calibri"/>
              <a:sym typeface="Calibri"/>
            </a:endParaRPr>
          </a:p>
        </p:txBody>
      </p:sp>
      <p:sp>
        <p:nvSpPr>
          <p:cNvPr id="776" name="Google Shape;776;p114"/>
          <p:cNvSpPr txBox="1"/>
          <p:nvPr/>
        </p:nvSpPr>
        <p:spPr>
          <a:xfrm>
            <a:off x="3716250" y="197650"/>
            <a:ext cx="2018400" cy="81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200">
                <a:highlight>
                  <a:srgbClr val="FFFFFF"/>
                </a:highlight>
                <a:latin typeface="Calibri"/>
                <a:ea typeface="Calibri"/>
                <a:cs typeface="Calibri"/>
                <a:sym typeface="Calibri"/>
              </a:rPr>
              <a:t>United States of America</a:t>
            </a:r>
            <a:endParaRPr sz="2200">
              <a:highlight>
                <a:srgbClr val="FFFFFF"/>
              </a:highlight>
              <a:latin typeface="Calibri"/>
              <a:ea typeface="Calibri"/>
              <a:cs typeface="Calibri"/>
              <a:sym typeface="Calibri"/>
            </a:endParaRPr>
          </a:p>
        </p:txBody>
      </p:sp>
      <p:sp>
        <p:nvSpPr>
          <p:cNvPr id="777" name="Google Shape;777;p114"/>
          <p:cNvSpPr txBox="1"/>
          <p:nvPr/>
        </p:nvSpPr>
        <p:spPr>
          <a:xfrm>
            <a:off x="795125" y="3621275"/>
            <a:ext cx="21678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Healthcare</a:t>
            </a:r>
            <a:endParaRPr>
              <a:latin typeface="Calibri"/>
              <a:ea typeface="Calibri"/>
              <a:cs typeface="Calibri"/>
              <a:sym typeface="Calibri"/>
            </a:endParaRPr>
          </a:p>
        </p:txBody>
      </p:sp>
      <p:sp>
        <p:nvSpPr>
          <p:cNvPr id="778" name="Google Shape;778;p114"/>
          <p:cNvSpPr txBox="1"/>
          <p:nvPr/>
        </p:nvSpPr>
        <p:spPr>
          <a:xfrm>
            <a:off x="4874125" y="4773550"/>
            <a:ext cx="21678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Music, Arts, &amp; Theatre</a:t>
            </a:r>
            <a:endParaRPr>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115"/>
          <p:cNvSpPr txBox="1"/>
          <p:nvPr/>
        </p:nvSpPr>
        <p:spPr>
          <a:xfrm>
            <a:off x="454200" y="752250"/>
            <a:ext cx="8540400" cy="36390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rgbClr val="002855"/>
              </a:buClr>
              <a:buSzPts val="5400"/>
              <a:buFont typeface="Calibri"/>
              <a:buNone/>
            </a:pPr>
            <a:r>
              <a:rPr b="1" lang="en-US" sz="5200">
                <a:solidFill>
                  <a:srgbClr val="002855"/>
                </a:solidFill>
                <a:latin typeface="Calibri"/>
                <a:ea typeface="Calibri"/>
                <a:cs typeface="Calibri"/>
                <a:sym typeface="Calibri"/>
              </a:rPr>
              <a:t>Zooming In On:</a:t>
            </a:r>
            <a:endParaRPr b="1" sz="5200">
              <a:solidFill>
                <a:srgbClr val="002855"/>
              </a:solidFill>
              <a:latin typeface="Calibri"/>
              <a:ea typeface="Calibri"/>
              <a:cs typeface="Calibri"/>
              <a:sym typeface="Calibri"/>
            </a:endParaRPr>
          </a:p>
          <a:p>
            <a:pPr indent="0" lvl="0" marL="0" marR="0" rtl="0" algn="r">
              <a:lnSpc>
                <a:spcPct val="90000"/>
              </a:lnSpc>
              <a:spcBef>
                <a:spcPts val="0"/>
              </a:spcBef>
              <a:spcAft>
                <a:spcPts val="0"/>
              </a:spcAft>
              <a:buClr>
                <a:srgbClr val="002855"/>
              </a:buClr>
              <a:buSzPts val="5400"/>
              <a:buFont typeface="Calibri"/>
              <a:buNone/>
            </a:pPr>
            <a:r>
              <a:rPr b="1" lang="en-US" sz="5200">
                <a:solidFill>
                  <a:srgbClr val="002855"/>
                </a:solidFill>
                <a:latin typeface="Calibri"/>
                <a:ea typeface="Calibri"/>
                <a:cs typeface="Calibri"/>
                <a:sym typeface="Calibri"/>
              </a:rPr>
              <a:t>Morgantown</a:t>
            </a:r>
            <a:endParaRPr b="1" sz="5200">
              <a:solidFill>
                <a:srgbClr val="002855"/>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7" name="Shape 787"/>
        <p:cNvGrpSpPr/>
        <p:nvPr/>
      </p:nvGrpSpPr>
      <p:grpSpPr>
        <a:xfrm>
          <a:off x="0" y="0"/>
          <a:ext cx="0" cy="0"/>
          <a:chOff x="0" y="0"/>
          <a:chExt cx="0" cy="0"/>
        </a:xfrm>
      </p:grpSpPr>
      <p:sp>
        <p:nvSpPr>
          <p:cNvPr id="788" name="Google Shape;788;p116"/>
          <p:cNvSpPr txBox="1"/>
          <p:nvPr>
            <p:ph type="title"/>
          </p:nvPr>
        </p:nvSpPr>
        <p:spPr>
          <a:xfrm>
            <a:off x="990600" y="2143125"/>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0B31C"/>
              </a:buClr>
              <a:buSzPts val="4000"/>
              <a:buFont typeface="Arial"/>
              <a:buNone/>
            </a:pPr>
            <a:r>
              <a:rPr b="1" lang="en-US" sz="4000">
                <a:solidFill>
                  <a:srgbClr val="F0B31C"/>
                </a:solidFill>
                <a:latin typeface="Arial"/>
                <a:ea typeface="Arial"/>
                <a:cs typeface="Arial"/>
                <a:sym typeface="Arial"/>
              </a:rPr>
              <a:t>Final Thoughts &amp; Questions</a:t>
            </a:r>
            <a:endParaRPr/>
          </a:p>
        </p:txBody>
      </p:sp>
      <p:sp>
        <p:nvSpPr>
          <p:cNvPr id="789" name="Google Shape;789;p116"/>
          <p:cNvSpPr txBox="1"/>
          <p:nvPr/>
        </p:nvSpPr>
        <p:spPr>
          <a:xfrm>
            <a:off x="6934200" y="4713816"/>
            <a:ext cx="2209800" cy="4023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Division of Diversity, Equity, and Inclusion</a:t>
            </a:r>
            <a:endParaRPr b="0" i="0" sz="1400" u="none" cap="none" strike="noStrike">
              <a:solidFill>
                <a:srgbClr val="000000"/>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17"/>
          <p:cNvSpPr txBox="1"/>
          <p:nvPr>
            <p:ph idx="4294967295" type="title"/>
          </p:nvPr>
        </p:nvSpPr>
        <p:spPr>
          <a:xfrm>
            <a:off x="2258929" y="133350"/>
            <a:ext cx="4626142"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2855"/>
              </a:buClr>
              <a:buSzPts val="6000"/>
              <a:buFont typeface="Arial"/>
              <a:buNone/>
            </a:pPr>
            <a:r>
              <a:rPr b="1" lang="en-US" sz="6000">
                <a:solidFill>
                  <a:srgbClr val="002855"/>
                </a:solidFill>
                <a:latin typeface="Arial"/>
                <a:ea typeface="Arial"/>
                <a:cs typeface="Arial"/>
                <a:sym typeface="Arial"/>
              </a:rPr>
              <a:t>Thank You!</a:t>
            </a:r>
            <a:endParaRPr/>
          </a:p>
        </p:txBody>
      </p:sp>
      <p:sp>
        <p:nvSpPr>
          <p:cNvPr id="795" name="Google Shape;795;p117"/>
          <p:cNvSpPr txBox="1"/>
          <p:nvPr/>
        </p:nvSpPr>
        <p:spPr>
          <a:xfrm>
            <a:off x="0" y="857250"/>
            <a:ext cx="9144000" cy="3996000"/>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1800"/>
              </a:spcBef>
              <a:spcAft>
                <a:spcPts val="0"/>
              </a:spcAft>
              <a:buClr>
                <a:srgbClr val="002855"/>
              </a:buClr>
              <a:buSzPts val="2805"/>
              <a:buFont typeface="Arial"/>
              <a:buNone/>
            </a:pPr>
            <a:r>
              <a:rPr lang="en-US" sz="4500">
                <a:solidFill>
                  <a:srgbClr val="002855"/>
                </a:solidFill>
              </a:rPr>
              <a:t>J. Spenser Darden</a:t>
            </a:r>
            <a:endParaRPr sz="4500">
              <a:solidFill>
                <a:srgbClr val="002855"/>
              </a:solidFill>
            </a:endParaRPr>
          </a:p>
          <a:p>
            <a:pPr indent="0" lvl="0" marL="0" marR="0" rtl="0" algn="ctr">
              <a:lnSpc>
                <a:spcPct val="70000"/>
              </a:lnSpc>
              <a:spcBef>
                <a:spcPts val="1800"/>
              </a:spcBef>
              <a:spcAft>
                <a:spcPts val="0"/>
              </a:spcAft>
              <a:buClr>
                <a:srgbClr val="002855"/>
              </a:buClr>
              <a:buSzPts val="2805"/>
              <a:buFont typeface="Arial"/>
              <a:buNone/>
            </a:pPr>
            <a:r>
              <a:rPr lang="en-US" sz="3500">
                <a:solidFill>
                  <a:srgbClr val="002855"/>
                </a:solidFill>
              </a:rPr>
              <a:t>Director</a:t>
            </a:r>
            <a:endParaRPr sz="3500">
              <a:solidFill>
                <a:srgbClr val="002855"/>
              </a:solidFill>
            </a:endParaRPr>
          </a:p>
          <a:p>
            <a:pPr indent="0" lvl="0" marL="0" marR="0" rtl="0" algn="ctr">
              <a:lnSpc>
                <a:spcPct val="70000"/>
              </a:lnSpc>
              <a:spcBef>
                <a:spcPts val="1800"/>
              </a:spcBef>
              <a:spcAft>
                <a:spcPts val="0"/>
              </a:spcAft>
              <a:buClr>
                <a:srgbClr val="002855"/>
              </a:buClr>
              <a:buSzPts val="2805"/>
              <a:buFont typeface="Arial"/>
              <a:buNone/>
            </a:pPr>
            <a:r>
              <a:rPr lang="en-US" sz="3500">
                <a:solidFill>
                  <a:srgbClr val="002855"/>
                </a:solidFill>
              </a:rPr>
              <a:t>Diversity Initiatives &amp; Community Engagement</a:t>
            </a:r>
            <a:endParaRPr sz="3500">
              <a:solidFill>
                <a:srgbClr val="002855"/>
              </a:solidFill>
            </a:endParaRPr>
          </a:p>
          <a:p>
            <a:pPr indent="0" lvl="0" marL="0" marR="0" rtl="0" algn="ctr">
              <a:lnSpc>
                <a:spcPct val="70000"/>
              </a:lnSpc>
              <a:spcBef>
                <a:spcPts val="1800"/>
              </a:spcBef>
              <a:spcAft>
                <a:spcPts val="0"/>
              </a:spcAft>
              <a:buClr>
                <a:srgbClr val="002855"/>
              </a:buClr>
              <a:buSzPts val="2805"/>
              <a:buFont typeface="Arial"/>
              <a:buNone/>
            </a:pPr>
            <a:r>
              <a:rPr lang="en-US" sz="3500">
                <a:solidFill>
                  <a:srgbClr val="002855"/>
                </a:solidFill>
              </a:rPr>
              <a:t>Division of Diversity, Equity and Inclusion</a:t>
            </a:r>
            <a:endParaRPr sz="3500">
              <a:solidFill>
                <a:srgbClr val="002855"/>
              </a:solidFill>
            </a:endParaRPr>
          </a:p>
          <a:p>
            <a:pPr indent="0" lvl="0" marL="0" marR="0" rtl="0" algn="ctr">
              <a:lnSpc>
                <a:spcPct val="70000"/>
              </a:lnSpc>
              <a:spcBef>
                <a:spcPts val="1800"/>
              </a:spcBef>
              <a:spcAft>
                <a:spcPts val="0"/>
              </a:spcAft>
              <a:buClr>
                <a:srgbClr val="002855"/>
              </a:buClr>
              <a:buSzPts val="2805"/>
              <a:buFont typeface="Arial"/>
              <a:buNone/>
            </a:pPr>
            <a:r>
              <a:rPr lang="en-US" sz="3500">
                <a:solidFill>
                  <a:srgbClr val="002855"/>
                </a:solidFill>
              </a:rPr>
              <a:t>West Virginia University</a:t>
            </a:r>
            <a:endParaRPr sz="3500">
              <a:solidFill>
                <a:srgbClr val="002855"/>
              </a:solidFill>
            </a:endParaRPr>
          </a:p>
          <a:p>
            <a:pPr indent="0" lvl="0" marL="0" marR="0" rtl="0" algn="ctr">
              <a:lnSpc>
                <a:spcPct val="70000"/>
              </a:lnSpc>
              <a:spcBef>
                <a:spcPts val="1800"/>
              </a:spcBef>
              <a:spcAft>
                <a:spcPts val="0"/>
              </a:spcAft>
              <a:buClr>
                <a:srgbClr val="002855"/>
              </a:buClr>
              <a:buSzPts val="2805"/>
              <a:buFont typeface="Arial"/>
              <a:buNone/>
            </a:pPr>
            <a:r>
              <a:t/>
            </a:r>
            <a:endParaRPr sz="300">
              <a:solidFill>
                <a:srgbClr val="002855"/>
              </a:solidFill>
            </a:endParaRPr>
          </a:p>
          <a:p>
            <a:pPr indent="0" lvl="0" marL="0" marR="0" rtl="0" algn="ctr">
              <a:lnSpc>
                <a:spcPct val="70000"/>
              </a:lnSpc>
              <a:spcBef>
                <a:spcPts val="1800"/>
              </a:spcBef>
              <a:spcAft>
                <a:spcPts val="0"/>
              </a:spcAft>
              <a:buClr>
                <a:srgbClr val="002855"/>
              </a:buClr>
              <a:buSzPts val="2805"/>
              <a:buFont typeface="Arial"/>
              <a:buNone/>
            </a:pPr>
            <a:r>
              <a:rPr lang="en-US" sz="2400" u="sng">
                <a:solidFill>
                  <a:schemeClr val="hlink"/>
                </a:solidFill>
                <a:hlinkClick r:id="rId3"/>
              </a:rPr>
              <a:t>jdarden@mail.wvu.edu</a:t>
            </a:r>
            <a:endParaRPr sz="2400">
              <a:solidFill>
                <a:srgbClr val="00285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88"/>
          <p:cNvSpPr txBox="1"/>
          <p:nvPr>
            <p:ph type="title"/>
          </p:nvPr>
        </p:nvSpPr>
        <p:spPr>
          <a:xfrm>
            <a:off x="628650" y="4123"/>
            <a:ext cx="7886700" cy="8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solidFill>
                  <a:srgbClr val="002855"/>
                </a:solidFill>
              </a:rPr>
              <a:t>Social Norms</a:t>
            </a:r>
            <a:endParaRPr>
              <a:solidFill>
                <a:srgbClr val="002855"/>
              </a:solidFill>
            </a:endParaRPr>
          </a:p>
        </p:txBody>
      </p:sp>
      <p:sp>
        <p:nvSpPr>
          <p:cNvPr id="567" name="Google Shape;567;p88"/>
          <p:cNvSpPr txBox="1"/>
          <p:nvPr>
            <p:ph idx="1" type="body"/>
          </p:nvPr>
        </p:nvSpPr>
        <p:spPr>
          <a:xfrm>
            <a:off x="628650" y="721525"/>
            <a:ext cx="8273100" cy="3632400"/>
          </a:xfrm>
          <a:prstGeom prst="rect">
            <a:avLst/>
          </a:prstGeom>
          <a:noFill/>
          <a:ln>
            <a:noFill/>
          </a:ln>
        </p:spPr>
        <p:txBody>
          <a:bodyPr anchorCtr="0" anchor="t" bIns="45700" lIns="91425" spcFirstLastPara="1" rIns="91425" wrap="square" tIns="45700">
            <a:noAutofit/>
          </a:bodyPr>
          <a:lstStyle/>
          <a:p>
            <a:pPr indent="-266700" lvl="0" marL="228600" marR="0" rtl="0" algn="l">
              <a:lnSpc>
                <a:spcPct val="70000"/>
              </a:lnSpc>
              <a:spcBef>
                <a:spcPts val="1000"/>
              </a:spcBef>
              <a:spcAft>
                <a:spcPts val="0"/>
              </a:spcAft>
              <a:buClr>
                <a:srgbClr val="002855"/>
              </a:buClr>
              <a:buSzPts val="2400"/>
              <a:buChar char="•"/>
            </a:pPr>
            <a:r>
              <a:rPr lang="en-US" sz="2400">
                <a:solidFill>
                  <a:srgbClr val="002855"/>
                </a:solidFill>
              </a:rPr>
              <a:t>Social norms, like many other social phenomena, are the unplanned result of individuals’ interaction. It has been argued that social norms ought to be understood as a kind of grammar … [that] specifies what is acceptable and what is not in a society or group.</a:t>
            </a:r>
            <a:endParaRPr sz="2400">
              <a:solidFill>
                <a:srgbClr val="002855"/>
              </a:solidFill>
            </a:endParaRPr>
          </a:p>
          <a:p>
            <a:pPr indent="-247650" lvl="1" marL="685800" marR="0" rtl="0" algn="l">
              <a:lnSpc>
                <a:spcPct val="70000"/>
              </a:lnSpc>
              <a:spcBef>
                <a:spcPts val="1000"/>
              </a:spcBef>
              <a:spcAft>
                <a:spcPts val="0"/>
              </a:spcAft>
              <a:buClr>
                <a:srgbClr val="002855"/>
              </a:buClr>
              <a:buSzPts val="2100"/>
              <a:buChar char="•"/>
            </a:pPr>
            <a:r>
              <a:rPr lang="en-US" sz="2100">
                <a:solidFill>
                  <a:srgbClr val="002855"/>
                </a:solidFill>
              </a:rPr>
              <a:t>Who sets the norms?</a:t>
            </a:r>
            <a:endParaRPr sz="2100">
              <a:solidFill>
                <a:srgbClr val="002855"/>
              </a:solidFill>
            </a:endParaRPr>
          </a:p>
          <a:p>
            <a:pPr indent="-247650" lvl="1" marL="685800" marR="0" rtl="0" algn="l">
              <a:lnSpc>
                <a:spcPct val="70000"/>
              </a:lnSpc>
              <a:spcBef>
                <a:spcPts val="1000"/>
              </a:spcBef>
              <a:spcAft>
                <a:spcPts val="0"/>
              </a:spcAft>
              <a:buClr>
                <a:srgbClr val="002855"/>
              </a:buClr>
              <a:buSzPts val="2100"/>
              <a:buChar char="•"/>
            </a:pPr>
            <a:r>
              <a:rPr lang="en-US" sz="2100">
                <a:solidFill>
                  <a:srgbClr val="002855"/>
                </a:solidFill>
              </a:rPr>
              <a:t>Who benefits from them?</a:t>
            </a:r>
            <a:endParaRPr sz="2100">
              <a:solidFill>
                <a:srgbClr val="002855"/>
              </a:solidFill>
            </a:endParaRPr>
          </a:p>
          <a:p>
            <a:pPr indent="-247650" lvl="1" marL="685800" marR="0" rtl="0" algn="l">
              <a:lnSpc>
                <a:spcPct val="70000"/>
              </a:lnSpc>
              <a:spcBef>
                <a:spcPts val="1000"/>
              </a:spcBef>
              <a:spcAft>
                <a:spcPts val="0"/>
              </a:spcAft>
              <a:buClr>
                <a:srgbClr val="002855"/>
              </a:buClr>
              <a:buSzPts val="2100"/>
              <a:buChar char="•"/>
            </a:pPr>
            <a:r>
              <a:rPr lang="en-US" sz="2100">
                <a:solidFill>
                  <a:srgbClr val="002855"/>
                </a:solidFill>
              </a:rPr>
              <a:t>Why are they so universally adopted?</a:t>
            </a:r>
            <a:endParaRPr sz="2100">
              <a:solidFill>
                <a:srgbClr val="002855"/>
              </a:solidFill>
            </a:endParaRPr>
          </a:p>
          <a:p>
            <a:pPr indent="-247650" lvl="1" marL="685800" marR="0" rtl="0" algn="l">
              <a:lnSpc>
                <a:spcPct val="70000"/>
              </a:lnSpc>
              <a:spcBef>
                <a:spcPts val="1000"/>
              </a:spcBef>
              <a:spcAft>
                <a:spcPts val="0"/>
              </a:spcAft>
              <a:buClr>
                <a:srgbClr val="002855"/>
              </a:buClr>
              <a:buSzPts val="2100"/>
              <a:buChar char="•"/>
            </a:pPr>
            <a:r>
              <a:rPr lang="en-US" sz="2100">
                <a:solidFill>
                  <a:srgbClr val="002855"/>
                </a:solidFill>
              </a:rPr>
              <a:t>What are the penalties for not adhering to these norms?</a:t>
            </a:r>
            <a:endParaRPr sz="2100">
              <a:solidFill>
                <a:srgbClr val="002855"/>
              </a:solidFill>
            </a:endParaRPr>
          </a:p>
        </p:txBody>
      </p:sp>
      <p:sp>
        <p:nvSpPr>
          <p:cNvPr id="568" name="Google Shape;568;p88"/>
          <p:cNvSpPr txBox="1"/>
          <p:nvPr/>
        </p:nvSpPr>
        <p:spPr>
          <a:xfrm>
            <a:off x="4780350" y="4515650"/>
            <a:ext cx="4121400" cy="3864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US" sz="1100" u="sng">
                <a:solidFill>
                  <a:schemeClr val="hlink"/>
                </a:solidFill>
                <a:hlinkClick r:id="rId3"/>
              </a:rPr>
              <a:t>https://plato.stanford.edu/entries/social-norms/</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xEl>
                                              <p:pRg end="0" st="0"/>
                                            </p:txEl>
                                          </p:spTgt>
                                        </p:tgtEl>
                                        <p:attrNameLst>
                                          <p:attrName>style.visibility</p:attrName>
                                        </p:attrNameLst>
                                      </p:cBhvr>
                                      <p:to>
                                        <p:strVal val="visible"/>
                                      </p:to>
                                    </p:set>
                                    <p:animEffect filter="fade" transition="in">
                                      <p:cBhvr>
                                        <p:cTn dur="1000"/>
                                        <p:tgtEl>
                                          <p:spTgt spid="5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xEl>
                                              <p:pRg end="1" st="1"/>
                                            </p:txEl>
                                          </p:spTgt>
                                        </p:tgtEl>
                                        <p:attrNameLst>
                                          <p:attrName>style.visibility</p:attrName>
                                        </p:attrNameLst>
                                      </p:cBhvr>
                                      <p:to>
                                        <p:strVal val="visible"/>
                                      </p:to>
                                    </p:set>
                                    <p:animEffect filter="fade" transition="in">
                                      <p:cBhvr>
                                        <p:cTn dur="1000"/>
                                        <p:tgtEl>
                                          <p:spTgt spid="5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xEl>
                                              <p:pRg end="2" st="2"/>
                                            </p:txEl>
                                          </p:spTgt>
                                        </p:tgtEl>
                                        <p:attrNameLst>
                                          <p:attrName>style.visibility</p:attrName>
                                        </p:attrNameLst>
                                      </p:cBhvr>
                                      <p:to>
                                        <p:strVal val="visible"/>
                                      </p:to>
                                    </p:set>
                                    <p:animEffect filter="fade" transition="in">
                                      <p:cBhvr>
                                        <p:cTn dur="1000"/>
                                        <p:tgtEl>
                                          <p:spTgt spid="5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xEl>
                                              <p:pRg end="3" st="3"/>
                                            </p:txEl>
                                          </p:spTgt>
                                        </p:tgtEl>
                                        <p:attrNameLst>
                                          <p:attrName>style.visibility</p:attrName>
                                        </p:attrNameLst>
                                      </p:cBhvr>
                                      <p:to>
                                        <p:strVal val="visible"/>
                                      </p:to>
                                    </p:set>
                                    <p:animEffect filter="fade" transition="in">
                                      <p:cBhvr>
                                        <p:cTn dur="1000"/>
                                        <p:tgtEl>
                                          <p:spTgt spid="5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xEl>
                                              <p:pRg end="4" st="4"/>
                                            </p:txEl>
                                          </p:spTgt>
                                        </p:tgtEl>
                                        <p:attrNameLst>
                                          <p:attrName>style.visibility</p:attrName>
                                        </p:attrNameLst>
                                      </p:cBhvr>
                                      <p:to>
                                        <p:strVal val="visible"/>
                                      </p:to>
                                    </p:set>
                                    <p:animEffect filter="fade" transition="in">
                                      <p:cBhvr>
                                        <p:cTn dur="1000"/>
                                        <p:tgtEl>
                                          <p:spTgt spid="56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89"/>
          <p:cNvSpPr txBox="1"/>
          <p:nvPr>
            <p:ph type="title"/>
          </p:nvPr>
        </p:nvSpPr>
        <p:spPr>
          <a:xfrm>
            <a:off x="628650" y="4123"/>
            <a:ext cx="7886700" cy="8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solidFill>
                  <a:srgbClr val="002855"/>
                </a:solidFill>
              </a:rPr>
              <a:t>Bringing In Power</a:t>
            </a:r>
            <a:endParaRPr>
              <a:solidFill>
                <a:srgbClr val="002855"/>
              </a:solidFill>
            </a:endParaRPr>
          </a:p>
        </p:txBody>
      </p:sp>
      <p:sp>
        <p:nvSpPr>
          <p:cNvPr id="574" name="Google Shape;574;p89"/>
          <p:cNvSpPr txBox="1"/>
          <p:nvPr>
            <p:ph idx="1" type="body"/>
          </p:nvPr>
        </p:nvSpPr>
        <p:spPr>
          <a:xfrm>
            <a:off x="628650" y="721525"/>
            <a:ext cx="8273100" cy="3632400"/>
          </a:xfrm>
          <a:prstGeom prst="rect">
            <a:avLst/>
          </a:prstGeom>
          <a:noFill/>
          <a:ln>
            <a:noFill/>
          </a:ln>
        </p:spPr>
        <p:txBody>
          <a:bodyPr anchorCtr="0" anchor="t" bIns="45700" lIns="91425" spcFirstLastPara="1" rIns="91425" wrap="square" tIns="45700">
            <a:noAutofit/>
          </a:bodyPr>
          <a:lstStyle/>
          <a:p>
            <a:pPr indent="-266700" lvl="0" marL="228600" marR="0" rtl="0" algn="l">
              <a:lnSpc>
                <a:spcPct val="70000"/>
              </a:lnSpc>
              <a:spcBef>
                <a:spcPts val="1000"/>
              </a:spcBef>
              <a:spcAft>
                <a:spcPts val="0"/>
              </a:spcAft>
              <a:buClr>
                <a:srgbClr val="002855"/>
              </a:buClr>
              <a:buSzPts val="2400"/>
              <a:buChar char="•"/>
            </a:pPr>
            <a:r>
              <a:rPr lang="en-US" sz="2400">
                <a:solidFill>
                  <a:srgbClr val="002855"/>
                </a:solidFill>
              </a:rPr>
              <a:t>Power - the ability to do something or act in a particular way</a:t>
            </a:r>
            <a:endParaRPr sz="2400">
              <a:solidFill>
                <a:srgbClr val="002855"/>
              </a:solidFill>
            </a:endParaRPr>
          </a:p>
          <a:p>
            <a:pPr indent="-241300" lvl="1" marL="685800" marR="0" rtl="0" algn="l">
              <a:lnSpc>
                <a:spcPct val="70000"/>
              </a:lnSpc>
              <a:spcBef>
                <a:spcPts val="1000"/>
              </a:spcBef>
              <a:spcAft>
                <a:spcPts val="0"/>
              </a:spcAft>
              <a:buClr>
                <a:srgbClr val="002855"/>
              </a:buClr>
              <a:buSzPts val="2000"/>
              <a:buChar char="•"/>
            </a:pPr>
            <a:r>
              <a:rPr lang="en-US" sz="2000">
                <a:solidFill>
                  <a:srgbClr val="002855"/>
                </a:solidFill>
              </a:rPr>
              <a:t>Two Types</a:t>
            </a:r>
            <a:endParaRPr sz="2000">
              <a:solidFill>
                <a:srgbClr val="002855"/>
              </a:solidFill>
            </a:endParaRPr>
          </a:p>
          <a:p>
            <a:pPr indent="-228600" lvl="2" marL="1143000" marR="0" rtl="0" algn="l">
              <a:lnSpc>
                <a:spcPct val="70000"/>
              </a:lnSpc>
              <a:spcBef>
                <a:spcPts val="1000"/>
              </a:spcBef>
              <a:spcAft>
                <a:spcPts val="0"/>
              </a:spcAft>
              <a:buClr>
                <a:srgbClr val="002855"/>
              </a:buClr>
              <a:buSzPts val="1800"/>
              <a:buChar char="•"/>
            </a:pPr>
            <a:r>
              <a:rPr lang="en-US" sz="1800">
                <a:solidFill>
                  <a:srgbClr val="002855"/>
                </a:solidFill>
              </a:rPr>
              <a:t>Individual</a:t>
            </a:r>
            <a:r>
              <a:rPr lang="en-US" sz="1600">
                <a:solidFill>
                  <a:srgbClr val="002855"/>
                </a:solidFill>
              </a:rPr>
              <a:t> &amp; </a:t>
            </a:r>
            <a:r>
              <a:rPr lang="en-US" sz="1800">
                <a:solidFill>
                  <a:srgbClr val="002855"/>
                </a:solidFill>
              </a:rPr>
              <a:t>Institutional</a:t>
            </a:r>
            <a:endParaRPr sz="1800">
              <a:solidFill>
                <a:srgbClr val="002855"/>
              </a:solidFill>
            </a:endParaRPr>
          </a:p>
          <a:p>
            <a:pPr indent="0" lvl="0" marL="1143000" marR="0" rtl="0" algn="l">
              <a:lnSpc>
                <a:spcPct val="70000"/>
              </a:lnSpc>
              <a:spcBef>
                <a:spcPts val="1000"/>
              </a:spcBef>
              <a:spcAft>
                <a:spcPts val="0"/>
              </a:spcAft>
              <a:buNone/>
            </a:pPr>
            <a:r>
              <a:t/>
            </a:r>
            <a:endParaRPr sz="700">
              <a:solidFill>
                <a:srgbClr val="002855"/>
              </a:solidFill>
            </a:endParaRPr>
          </a:p>
          <a:p>
            <a:pPr indent="-266700" lvl="0" marL="228600" marR="0" rtl="0" algn="l">
              <a:lnSpc>
                <a:spcPct val="70000"/>
              </a:lnSpc>
              <a:spcBef>
                <a:spcPts val="1000"/>
              </a:spcBef>
              <a:spcAft>
                <a:spcPts val="0"/>
              </a:spcAft>
              <a:buClr>
                <a:srgbClr val="002855"/>
              </a:buClr>
              <a:buSzPts val="2400"/>
              <a:buChar char="•"/>
            </a:pPr>
            <a:r>
              <a:rPr lang="en-US" sz="2400">
                <a:solidFill>
                  <a:srgbClr val="002855"/>
                </a:solidFill>
              </a:rPr>
              <a:t>Individual Power</a:t>
            </a:r>
            <a:endParaRPr sz="2400">
              <a:solidFill>
                <a:srgbClr val="002855"/>
              </a:solidFill>
            </a:endParaRPr>
          </a:p>
          <a:p>
            <a:pPr indent="-241300" lvl="1" marL="685800" marR="0" rtl="0" algn="l">
              <a:lnSpc>
                <a:spcPct val="70000"/>
              </a:lnSpc>
              <a:spcBef>
                <a:spcPts val="1000"/>
              </a:spcBef>
              <a:spcAft>
                <a:spcPts val="0"/>
              </a:spcAft>
              <a:buClr>
                <a:srgbClr val="002855"/>
              </a:buClr>
              <a:buSzPts val="2000"/>
              <a:buChar char="•"/>
            </a:pPr>
            <a:r>
              <a:rPr lang="en-US" sz="2000">
                <a:solidFill>
                  <a:srgbClr val="002855"/>
                </a:solidFill>
              </a:rPr>
              <a:t>The ability to access and influence resources, systems, structures, and individuals</a:t>
            </a:r>
            <a:endParaRPr sz="2000">
              <a:solidFill>
                <a:srgbClr val="002855"/>
              </a:solidFill>
            </a:endParaRPr>
          </a:p>
          <a:p>
            <a:pPr indent="0" lvl="0" marL="685800" marR="0" rtl="0" algn="l">
              <a:lnSpc>
                <a:spcPct val="70000"/>
              </a:lnSpc>
              <a:spcBef>
                <a:spcPts val="1000"/>
              </a:spcBef>
              <a:spcAft>
                <a:spcPts val="0"/>
              </a:spcAft>
              <a:buNone/>
            </a:pPr>
            <a:r>
              <a:t/>
            </a:r>
            <a:endParaRPr sz="1400">
              <a:solidFill>
                <a:srgbClr val="002855"/>
              </a:solidFill>
            </a:endParaRPr>
          </a:p>
          <a:p>
            <a:pPr indent="-266700" lvl="0" marL="228600" marR="0" rtl="0" algn="l">
              <a:lnSpc>
                <a:spcPct val="70000"/>
              </a:lnSpc>
              <a:spcBef>
                <a:spcPts val="1000"/>
              </a:spcBef>
              <a:spcAft>
                <a:spcPts val="0"/>
              </a:spcAft>
              <a:buClr>
                <a:srgbClr val="002855"/>
              </a:buClr>
              <a:buSzPts val="2400"/>
              <a:buChar char="•"/>
            </a:pPr>
            <a:r>
              <a:rPr lang="en-US" sz="2400">
                <a:solidFill>
                  <a:srgbClr val="002855"/>
                </a:solidFill>
              </a:rPr>
              <a:t>Institutional Power</a:t>
            </a:r>
            <a:endParaRPr sz="2400">
              <a:solidFill>
                <a:srgbClr val="002855"/>
              </a:solidFill>
            </a:endParaRPr>
          </a:p>
          <a:p>
            <a:pPr indent="-228600" lvl="1" marL="685800" marR="0" rtl="0" algn="l">
              <a:lnSpc>
                <a:spcPct val="70000"/>
              </a:lnSpc>
              <a:spcBef>
                <a:spcPts val="1000"/>
              </a:spcBef>
              <a:spcAft>
                <a:spcPts val="0"/>
              </a:spcAft>
              <a:buClr>
                <a:srgbClr val="002855"/>
              </a:buClr>
              <a:buSzPts val="1800"/>
              <a:buChar char="•"/>
            </a:pPr>
            <a:r>
              <a:rPr lang="en-US" sz="1800">
                <a:solidFill>
                  <a:srgbClr val="002855"/>
                </a:solidFill>
              </a:rPr>
              <a:t>Power wielded by entities like governments, churches, and corporations to control people and direct their behavior through the use of rewards and punishments </a:t>
            </a:r>
            <a:r>
              <a:rPr b="1" lang="en-US" sz="1800">
                <a:solidFill>
                  <a:srgbClr val="002855"/>
                </a:solidFill>
              </a:rPr>
              <a:t>(Socially Approved &amp; Accepted as Legitimate)</a:t>
            </a:r>
            <a:endParaRPr b="1" sz="1800">
              <a:solidFill>
                <a:srgbClr val="002855"/>
              </a:solidFill>
            </a:endParaRPr>
          </a:p>
        </p:txBody>
      </p:sp>
      <p:sp>
        <p:nvSpPr>
          <p:cNvPr id="575" name="Google Shape;575;p89"/>
          <p:cNvSpPr txBox="1"/>
          <p:nvPr/>
        </p:nvSpPr>
        <p:spPr>
          <a:xfrm>
            <a:off x="4780350" y="4515650"/>
            <a:ext cx="4121400" cy="3864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US" sz="1100" u="sng">
                <a:solidFill>
                  <a:schemeClr val="hlink"/>
                </a:solidFill>
                <a:hlinkClick r:id="rId3"/>
              </a:rPr>
              <a:t>https://courses.lumenlearning.com/boundless-sociology/</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xEl>
                                              <p:pRg end="0" st="0"/>
                                            </p:txEl>
                                          </p:spTgt>
                                        </p:tgtEl>
                                        <p:attrNameLst>
                                          <p:attrName>style.visibility</p:attrName>
                                        </p:attrNameLst>
                                      </p:cBhvr>
                                      <p:to>
                                        <p:strVal val="visible"/>
                                      </p:to>
                                    </p:set>
                                    <p:animEffect filter="fade" transition="in">
                                      <p:cBhvr>
                                        <p:cTn dur="1000"/>
                                        <p:tgtEl>
                                          <p:spTgt spid="5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xEl>
                                              <p:pRg end="1" st="1"/>
                                            </p:txEl>
                                          </p:spTgt>
                                        </p:tgtEl>
                                        <p:attrNameLst>
                                          <p:attrName>style.visibility</p:attrName>
                                        </p:attrNameLst>
                                      </p:cBhvr>
                                      <p:to>
                                        <p:strVal val="visible"/>
                                      </p:to>
                                    </p:set>
                                    <p:animEffect filter="fade" transition="in">
                                      <p:cBhvr>
                                        <p:cTn dur="1000"/>
                                        <p:tgtEl>
                                          <p:spTgt spid="5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xEl>
                                              <p:pRg end="2" st="2"/>
                                            </p:txEl>
                                          </p:spTgt>
                                        </p:tgtEl>
                                        <p:attrNameLst>
                                          <p:attrName>style.visibility</p:attrName>
                                        </p:attrNameLst>
                                      </p:cBhvr>
                                      <p:to>
                                        <p:strVal val="visible"/>
                                      </p:to>
                                    </p:set>
                                    <p:animEffect filter="fade" transition="in">
                                      <p:cBhvr>
                                        <p:cTn dur="1000"/>
                                        <p:tgtEl>
                                          <p:spTgt spid="5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xEl>
                                              <p:pRg end="3" st="3"/>
                                            </p:txEl>
                                          </p:spTgt>
                                        </p:tgtEl>
                                        <p:attrNameLst>
                                          <p:attrName>style.visibility</p:attrName>
                                        </p:attrNameLst>
                                      </p:cBhvr>
                                      <p:to>
                                        <p:strVal val="visible"/>
                                      </p:to>
                                    </p:set>
                                    <p:animEffect filter="fade" transition="in">
                                      <p:cBhvr>
                                        <p:cTn dur="1000"/>
                                        <p:tgtEl>
                                          <p:spTgt spid="5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xEl>
                                              <p:pRg end="4" st="4"/>
                                            </p:txEl>
                                          </p:spTgt>
                                        </p:tgtEl>
                                        <p:attrNameLst>
                                          <p:attrName>style.visibility</p:attrName>
                                        </p:attrNameLst>
                                      </p:cBhvr>
                                      <p:to>
                                        <p:strVal val="visible"/>
                                      </p:to>
                                    </p:set>
                                    <p:animEffect filter="fade" transition="in">
                                      <p:cBhvr>
                                        <p:cTn dur="1000"/>
                                        <p:tgtEl>
                                          <p:spTgt spid="5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xEl>
                                              <p:pRg end="5" st="5"/>
                                            </p:txEl>
                                          </p:spTgt>
                                        </p:tgtEl>
                                        <p:attrNameLst>
                                          <p:attrName>style.visibility</p:attrName>
                                        </p:attrNameLst>
                                      </p:cBhvr>
                                      <p:to>
                                        <p:strVal val="visible"/>
                                      </p:to>
                                    </p:set>
                                    <p:animEffect filter="fade" transition="in">
                                      <p:cBhvr>
                                        <p:cTn dur="1000"/>
                                        <p:tgtEl>
                                          <p:spTgt spid="57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xEl>
                                              <p:pRg end="6" st="6"/>
                                            </p:txEl>
                                          </p:spTgt>
                                        </p:tgtEl>
                                        <p:attrNameLst>
                                          <p:attrName>style.visibility</p:attrName>
                                        </p:attrNameLst>
                                      </p:cBhvr>
                                      <p:to>
                                        <p:strVal val="visible"/>
                                      </p:to>
                                    </p:set>
                                    <p:animEffect filter="fade" transition="in">
                                      <p:cBhvr>
                                        <p:cTn dur="1000"/>
                                        <p:tgtEl>
                                          <p:spTgt spid="57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xEl>
                                              <p:pRg end="7" st="7"/>
                                            </p:txEl>
                                          </p:spTgt>
                                        </p:tgtEl>
                                        <p:attrNameLst>
                                          <p:attrName>style.visibility</p:attrName>
                                        </p:attrNameLst>
                                      </p:cBhvr>
                                      <p:to>
                                        <p:strVal val="visible"/>
                                      </p:to>
                                    </p:set>
                                    <p:animEffect filter="fade" transition="in">
                                      <p:cBhvr>
                                        <p:cTn dur="1000"/>
                                        <p:tgtEl>
                                          <p:spTgt spid="57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xEl>
                                              <p:pRg end="8" st="8"/>
                                            </p:txEl>
                                          </p:spTgt>
                                        </p:tgtEl>
                                        <p:attrNameLst>
                                          <p:attrName>style.visibility</p:attrName>
                                        </p:attrNameLst>
                                      </p:cBhvr>
                                      <p:to>
                                        <p:strVal val="visible"/>
                                      </p:to>
                                    </p:set>
                                    <p:animEffect filter="fade" transition="in">
                                      <p:cBhvr>
                                        <p:cTn dur="1000"/>
                                        <p:tgtEl>
                                          <p:spTgt spid="57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pic>
        <p:nvPicPr>
          <p:cNvPr id="581" name="Google Shape;581;p90"/>
          <p:cNvPicPr preferRelativeResize="0"/>
          <p:nvPr/>
        </p:nvPicPr>
        <p:blipFill>
          <a:blip r:embed="rId3">
            <a:alphaModFix/>
          </a:blip>
          <a:stretch>
            <a:fillRect/>
          </a:stretch>
        </p:blipFill>
        <p:spPr>
          <a:xfrm>
            <a:off x="2366950" y="320700"/>
            <a:ext cx="2241100" cy="1925925"/>
          </a:xfrm>
          <a:prstGeom prst="rect">
            <a:avLst/>
          </a:prstGeom>
          <a:noFill/>
          <a:ln>
            <a:noFill/>
          </a:ln>
        </p:spPr>
      </p:pic>
      <p:pic>
        <p:nvPicPr>
          <p:cNvPr id="582" name="Google Shape;582;p90"/>
          <p:cNvPicPr preferRelativeResize="0"/>
          <p:nvPr/>
        </p:nvPicPr>
        <p:blipFill>
          <a:blip r:embed="rId4">
            <a:alphaModFix/>
          </a:blip>
          <a:stretch>
            <a:fillRect/>
          </a:stretch>
        </p:blipFill>
        <p:spPr>
          <a:xfrm>
            <a:off x="118625" y="187250"/>
            <a:ext cx="1958733" cy="2192825"/>
          </a:xfrm>
          <a:prstGeom prst="rect">
            <a:avLst/>
          </a:prstGeom>
          <a:noFill/>
          <a:ln>
            <a:noFill/>
          </a:ln>
        </p:spPr>
      </p:pic>
      <p:pic>
        <p:nvPicPr>
          <p:cNvPr id="583" name="Google Shape;583;p90"/>
          <p:cNvPicPr preferRelativeResize="0"/>
          <p:nvPr/>
        </p:nvPicPr>
        <p:blipFill>
          <a:blip r:embed="rId5">
            <a:alphaModFix/>
          </a:blip>
          <a:stretch>
            <a:fillRect/>
          </a:stretch>
        </p:blipFill>
        <p:spPr>
          <a:xfrm>
            <a:off x="6937700" y="187250"/>
            <a:ext cx="2192826" cy="2192826"/>
          </a:xfrm>
          <a:prstGeom prst="rect">
            <a:avLst/>
          </a:prstGeom>
          <a:noFill/>
          <a:ln>
            <a:noFill/>
          </a:ln>
        </p:spPr>
      </p:pic>
      <p:pic>
        <p:nvPicPr>
          <p:cNvPr id="584" name="Google Shape;584;p90"/>
          <p:cNvPicPr preferRelativeResize="0"/>
          <p:nvPr/>
        </p:nvPicPr>
        <p:blipFill>
          <a:blip r:embed="rId6">
            <a:alphaModFix/>
          </a:blip>
          <a:stretch>
            <a:fillRect/>
          </a:stretch>
        </p:blipFill>
        <p:spPr>
          <a:xfrm>
            <a:off x="4669050" y="-21850"/>
            <a:ext cx="2131450" cy="2611026"/>
          </a:xfrm>
          <a:prstGeom prst="rect">
            <a:avLst/>
          </a:prstGeom>
          <a:noFill/>
          <a:ln>
            <a:noFill/>
          </a:ln>
        </p:spPr>
      </p:pic>
      <p:pic>
        <p:nvPicPr>
          <p:cNvPr id="585" name="Google Shape;585;p90"/>
          <p:cNvPicPr preferRelativeResize="0"/>
          <p:nvPr/>
        </p:nvPicPr>
        <p:blipFill>
          <a:blip r:embed="rId7">
            <a:alphaModFix/>
          </a:blip>
          <a:stretch>
            <a:fillRect/>
          </a:stretch>
        </p:blipFill>
        <p:spPr>
          <a:xfrm>
            <a:off x="2448325" y="2862200"/>
            <a:ext cx="2047474" cy="2047475"/>
          </a:xfrm>
          <a:prstGeom prst="rect">
            <a:avLst/>
          </a:prstGeom>
          <a:noFill/>
          <a:ln>
            <a:noFill/>
          </a:ln>
        </p:spPr>
      </p:pic>
      <p:pic>
        <p:nvPicPr>
          <p:cNvPr id="586" name="Google Shape;586;p90"/>
          <p:cNvPicPr preferRelativeResize="0"/>
          <p:nvPr/>
        </p:nvPicPr>
        <p:blipFill>
          <a:blip r:embed="rId8">
            <a:alphaModFix/>
          </a:blip>
          <a:stretch>
            <a:fillRect/>
          </a:stretch>
        </p:blipFill>
        <p:spPr>
          <a:xfrm>
            <a:off x="4986838" y="2821951"/>
            <a:ext cx="2249524" cy="2249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91"/>
          <p:cNvSpPr txBox="1"/>
          <p:nvPr>
            <p:ph type="title"/>
          </p:nvPr>
        </p:nvSpPr>
        <p:spPr>
          <a:xfrm>
            <a:off x="628650" y="4123"/>
            <a:ext cx="7886700" cy="8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solidFill>
                  <a:srgbClr val="002855"/>
                </a:solidFill>
              </a:rPr>
              <a:t>On One Side...</a:t>
            </a:r>
            <a:endParaRPr>
              <a:solidFill>
                <a:srgbClr val="002855"/>
              </a:solidFill>
            </a:endParaRPr>
          </a:p>
        </p:txBody>
      </p:sp>
      <p:sp>
        <p:nvSpPr>
          <p:cNvPr id="592" name="Google Shape;592;p91"/>
          <p:cNvSpPr txBox="1"/>
          <p:nvPr>
            <p:ph idx="1" type="body"/>
          </p:nvPr>
        </p:nvSpPr>
        <p:spPr>
          <a:xfrm>
            <a:off x="628650" y="950125"/>
            <a:ext cx="8273100" cy="3368700"/>
          </a:xfrm>
          <a:prstGeom prst="rect">
            <a:avLst/>
          </a:prstGeom>
          <a:noFill/>
          <a:ln>
            <a:noFill/>
          </a:ln>
        </p:spPr>
        <p:txBody>
          <a:bodyPr anchorCtr="0" anchor="t" bIns="45700" lIns="91425" spcFirstLastPara="1" rIns="91425" wrap="square" tIns="45700">
            <a:noAutofit/>
          </a:bodyPr>
          <a:lstStyle/>
          <a:p>
            <a:pPr indent="-266700" lvl="0" marL="228600" marR="0" rtl="0" algn="l">
              <a:lnSpc>
                <a:spcPct val="70000"/>
              </a:lnSpc>
              <a:spcBef>
                <a:spcPts val="1000"/>
              </a:spcBef>
              <a:spcAft>
                <a:spcPts val="0"/>
              </a:spcAft>
              <a:buClr>
                <a:srgbClr val="002855"/>
              </a:buClr>
              <a:buSzPts val="2400"/>
              <a:buFont typeface="Arial"/>
              <a:buChar char="•"/>
            </a:pPr>
            <a:r>
              <a:rPr lang="en-US" sz="2400">
                <a:solidFill>
                  <a:srgbClr val="002855"/>
                </a:solidFill>
              </a:rPr>
              <a:t>Those with power (or who hold identities similar to those in power) experience </a:t>
            </a:r>
            <a:r>
              <a:rPr lang="en-US" sz="2400" u="sng">
                <a:solidFill>
                  <a:srgbClr val="002855"/>
                </a:solidFill>
              </a:rPr>
              <a:t>privilege</a:t>
            </a:r>
            <a:endParaRPr sz="2400" u="sng">
              <a:solidFill>
                <a:srgbClr val="002855"/>
              </a:solidFill>
            </a:endParaRPr>
          </a:p>
          <a:p>
            <a:pPr indent="0" lvl="0" marL="228600" marR="0" rtl="0" algn="l">
              <a:lnSpc>
                <a:spcPct val="70000"/>
              </a:lnSpc>
              <a:spcBef>
                <a:spcPts val="1000"/>
              </a:spcBef>
              <a:spcAft>
                <a:spcPts val="0"/>
              </a:spcAft>
              <a:buNone/>
            </a:pPr>
            <a:r>
              <a:t/>
            </a:r>
            <a:endParaRPr sz="2000" u="sng">
              <a:solidFill>
                <a:srgbClr val="002855"/>
              </a:solidFill>
            </a:endParaRPr>
          </a:p>
          <a:p>
            <a:pPr indent="-266700" lvl="0" marL="228600" marR="0" rtl="0" algn="l">
              <a:lnSpc>
                <a:spcPct val="70000"/>
              </a:lnSpc>
              <a:spcBef>
                <a:spcPts val="1000"/>
              </a:spcBef>
              <a:spcAft>
                <a:spcPts val="0"/>
              </a:spcAft>
              <a:buClr>
                <a:srgbClr val="002855"/>
              </a:buClr>
              <a:buSzPts val="2400"/>
              <a:buChar char="•"/>
            </a:pPr>
            <a:r>
              <a:rPr lang="en-US" sz="2400">
                <a:solidFill>
                  <a:srgbClr val="002855"/>
                </a:solidFill>
              </a:rPr>
              <a:t>Privilege</a:t>
            </a:r>
            <a:endParaRPr sz="2400">
              <a:solidFill>
                <a:srgbClr val="002855"/>
              </a:solidFill>
            </a:endParaRPr>
          </a:p>
          <a:p>
            <a:pPr indent="-241300" lvl="1" marL="685800" marR="0" rtl="0" algn="l">
              <a:lnSpc>
                <a:spcPct val="70000"/>
              </a:lnSpc>
              <a:spcBef>
                <a:spcPts val="1000"/>
              </a:spcBef>
              <a:spcAft>
                <a:spcPts val="0"/>
              </a:spcAft>
              <a:buClr>
                <a:srgbClr val="002855"/>
              </a:buClr>
              <a:buSzPts val="2000"/>
              <a:buChar char="•"/>
            </a:pPr>
            <a:r>
              <a:rPr lang="en-US" sz="2000">
                <a:solidFill>
                  <a:srgbClr val="002855"/>
                </a:solidFill>
              </a:rPr>
              <a:t>Unearned, unasked for, often invisible benefits and advantages only readily available to dominant groups</a:t>
            </a:r>
            <a:endParaRPr sz="2000">
              <a:solidFill>
                <a:srgbClr val="002855"/>
              </a:solidFill>
            </a:endParaRPr>
          </a:p>
          <a:p>
            <a:pPr indent="-228600" lvl="2" marL="1143000" marR="0" rtl="0" algn="l">
              <a:lnSpc>
                <a:spcPct val="70000"/>
              </a:lnSpc>
              <a:spcBef>
                <a:spcPts val="1000"/>
              </a:spcBef>
              <a:spcAft>
                <a:spcPts val="0"/>
              </a:spcAft>
              <a:buClr>
                <a:srgbClr val="002855"/>
              </a:buClr>
              <a:buSzPts val="1800"/>
              <a:buChar char="•"/>
            </a:pPr>
            <a:r>
              <a:rPr lang="en-US" sz="1800">
                <a:solidFill>
                  <a:srgbClr val="002855"/>
                </a:solidFill>
              </a:rPr>
              <a:t>Privilege DOESN’T mean Wealth</a:t>
            </a:r>
            <a:endParaRPr sz="1800">
              <a:solidFill>
                <a:srgbClr val="002855"/>
              </a:solidFill>
            </a:endParaRPr>
          </a:p>
          <a:p>
            <a:pPr indent="-241300" lvl="1" marL="685800" marR="0" rtl="0" algn="l">
              <a:lnSpc>
                <a:spcPct val="70000"/>
              </a:lnSpc>
              <a:spcBef>
                <a:spcPts val="1000"/>
              </a:spcBef>
              <a:spcAft>
                <a:spcPts val="0"/>
              </a:spcAft>
              <a:buClr>
                <a:srgbClr val="002855"/>
              </a:buClr>
              <a:buSzPts val="2000"/>
              <a:buChar char="•"/>
            </a:pPr>
            <a:r>
              <a:rPr lang="en-US" sz="2000">
                <a:solidFill>
                  <a:srgbClr val="002855"/>
                </a:solidFill>
              </a:rPr>
              <a:t>A right or immunity granted as a particular benefit, advantage, or favor</a:t>
            </a:r>
            <a:endParaRPr sz="2000">
              <a:solidFill>
                <a:srgbClr val="002855"/>
              </a:solidFill>
            </a:endParaRPr>
          </a:p>
          <a:p>
            <a:pPr indent="0" lvl="0" marL="685800" marR="0" rtl="0" algn="l">
              <a:lnSpc>
                <a:spcPct val="70000"/>
              </a:lnSpc>
              <a:spcBef>
                <a:spcPts val="1000"/>
              </a:spcBef>
              <a:spcAft>
                <a:spcPts val="0"/>
              </a:spcAft>
              <a:buNone/>
            </a:pPr>
            <a:r>
              <a:t/>
            </a:r>
            <a:endParaRPr sz="2000">
              <a:solidFill>
                <a:srgbClr val="002855"/>
              </a:solidFill>
            </a:endParaRPr>
          </a:p>
          <a:p>
            <a:pPr indent="-266700" lvl="0" marL="228600" marR="0" rtl="0" algn="l">
              <a:lnSpc>
                <a:spcPct val="70000"/>
              </a:lnSpc>
              <a:spcBef>
                <a:spcPts val="1000"/>
              </a:spcBef>
              <a:spcAft>
                <a:spcPts val="0"/>
              </a:spcAft>
              <a:buClr>
                <a:srgbClr val="002855"/>
              </a:buClr>
              <a:buSzPts val="2400"/>
              <a:buChar char="•"/>
            </a:pPr>
            <a:r>
              <a:rPr lang="en-US" sz="2400">
                <a:solidFill>
                  <a:srgbClr val="002855"/>
                </a:solidFill>
              </a:rPr>
              <a:t>ONLY held by certain identities</a:t>
            </a:r>
            <a:endParaRPr sz="2400">
              <a:solidFill>
                <a:srgbClr val="002855"/>
              </a:solidFill>
            </a:endParaRPr>
          </a:p>
        </p:txBody>
      </p:sp>
      <p:sp>
        <p:nvSpPr>
          <p:cNvPr id="593" name="Google Shape;593;p91"/>
          <p:cNvSpPr txBox="1"/>
          <p:nvPr/>
        </p:nvSpPr>
        <p:spPr>
          <a:xfrm>
            <a:off x="4780350" y="4515650"/>
            <a:ext cx="4121400" cy="3864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US" sz="1100" u="sng">
                <a:solidFill>
                  <a:schemeClr val="hlink"/>
                </a:solidFill>
                <a:hlinkClick r:id="rId3"/>
              </a:rPr>
              <a:t>https://ombuds.web.cern.ch/blog/2017/09/unearned-advantage</a:t>
            </a:r>
            <a:endParaRPr sz="1100"/>
          </a:p>
        </p:txBody>
      </p:sp>
      <p:pic>
        <p:nvPicPr>
          <p:cNvPr id="594" name="Google Shape;594;p91"/>
          <p:cNvPicPr preferRelativeResize="0"/>
          <p:nvPr/>
        </p:nvPicPr>
        <p:blipFill>
          <a:blip r:embed="rId4">
            <a:alphaModFix/>
          </a:blip>
          <a:stretch>
            <a:fillRect/>
          </a:stretch>
        </p:blipFill>
        <p:spPr>
          <a:xfrm>
            <a:off x="7796650" y="4125"/>
            <a:ext cx="1105099" cy="1105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xEl>
                                              <p:pRg end="0" st="0"/>
                                            </p:txEl>
                                          </p:spTgt>
                                        </p:tgtEl>
                                        <p:attrNameLst>
                                          <p:attrName>style.visibility</p:attrName>
                                        </p:attrNameLst>
                                      </p:cBhvr>
                                      <p:to>
                                        <p:strVal val="visible"/>
                                      </p:to>
                                    </p:set>
                                    <p:animEffect filter="fade" transition="in">
                                      <p:cBhvr>
                                        <p:cTn dur="1000"/>
                                        <p:tgtEl>
                                          <p:spTgt spid="5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xEl>
                                              <p:pRg end="1" st="1"/>
                                            </p:txEl>
                                          </p:spTgt>
                                        </p:tgtEl>
                                        <p:attrNameLst>
                                          <p:attrName>style.visibility</p:attrName>
                                        </p:attrNameLst>
                                      </p:cBhvr>
                                      <p:to>
                                        <p:strVal val="visible"/>
                                      </p:to>
                                    </p:set>
                                    <p:animEffect filter="fade" transition="in">
                                      <p:cBhvr>
                                        <p:cTn dur="1000"/>
                                        <p:tgtEl>
                                          <p:spTgt spid="5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xEl>
                                              <p:pRg end="2" st="2"/>
                                            </p:txEl>
                                          </p:spTgt>
                                        </p:tgtEl>
                                        <p:attrNameLst>
                                          <p:attrName>style.visibility</p:attrName>
                                        </p:attrNameLst>
                                      </p:cBhvr>
                                      <p:to>
                                        <p:strVal val="visible"/>
                                      </p:to>
                                    </p:set>
                                    <p:animEffect filter="fade" transition="in">
                                      <p:cBhvr>
                                        <p:cTn dur="1000"/>
                                        <p:tgtEl>
                                          <p:spTgt spid="5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xEl>
                                              <p:pRg end="3" st="3"/>
                                            </p:txEl>
                                          </p:spTgt>
                                        </p:tgtEl>
                                        <p:attrNameLst>
                                          <p:attrName>style.visibility</p:attrName>
                                        </p:attrNameLst>
                                      </p:cBhvr>
                                      <p:to>
                                        <p:strVal val="visible"/>
                                      </p:to>
                                    </p:set>
                                    <p:animEffect filter="fade" transition="in">
                                      <p:cBhvr>
                                        <p:cTn dur="1000"/>
                                        <p:tgtEl>
                                          <p:spTgt spid="5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xEl>
                                              <p:pRg end="4" st="4"/>
                                            </p:txEl>
                                          </p:spTgt>
                                        </p:tgtEl>
                                        <p:attrNameLst>
                                          <p:attrName>style.visibility</p:attrName>
                                        </p:attrNameLst>
                                      </p:cBhvr>
                                      <p:to>
                                        <p:strVal val="visible"/>
                                      </p:to>
                                    </p:set>
                                    <p:animEffect filter="fade" transition="in">
                                      <p:cBhvr>
                                        <p:cTn dur="1000"/>
                                        <p:tgtEl>
                                          <p:spTgt spid="59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xEl>
                                              <p:pRg end="5" st="5"/>
                                            </p:txEl>
                                          </p:spTgt>
                                        </p:tgtEl>
                                        <p:attrNameLst>
                                          <p:attrName>style.visibility</p:attrName>
                                        </p:attrNameLst>
                                      </p:cBhvr>
                                      <p:to>
                                        <p:strVal val="visible"/>
                                      </p:to>
                                    </p:set>
                                    <p:animEffect filter="fade" transition="in">
                                      <p:cBhvr>
                                        <p:cTn dur="1000"/>
                                        <p:tgtEl>
                                          <p:spTgt spid="59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xEl>
                                              <p:pRg end="6" st="6"/>
                                            </p:txEl>
                                          </p:spTgt>
                                        </p:tgtEl>
                                        <p:attrNameLst>
                                          <p:attrName>style.visibility</p:attrName>
                                        </p:attrNameLst>
                                      </p:cBhvr>
                                      <p:to>
                                        <p:strVal val="visible"/>
                                      </p:to>
                                    </p:set>
                                    <p:animEffect filter="fade" transition="in">
                                      <p:cBhvr>
                                        <p:cTn dur="1000"/>
                                        <p:tgtEl>
                                          <p:spTgt spid="59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xEl>
                                              <p:pRg end="7" st="7"/>
                                            </p:txEl>
                                          </p:spTgt>
                                        </p:tgtEl>
                                        <p:attrNameLst>
                                          <p:attrName>style.visibility</p:attrName>
                                        </p:attrNameLst>
                                      </p:cBhvr>
                                      <p:to>
                                        <p:strVal val="visible"/>
                                      </p:to>
                                    </p:set>
                                    <p:animEffect filter="fade" transition="in">
                                      <p:cBhvr>
                                        <p:cTn dur="1000"/>
                                        <p:tgtEl>
                                          <p:spTgt spid="59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92"/>
          <p:cNvSpPr txBox="1"/>
          <p:nvPr>
            <p:ph type="title"/>
          </p:nvPr>
        </p:nvSpPr>
        <p:spPr>
          <a:xfrm>
            <a:off x="628650" y="4123"/>
            <a:ext cx="7886700" cy="8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solidFill>
                  <a:srgbClr val="002855"/>
                </a:solidFill>
              </a:rPr>
              <a:t>...On the Other Side</a:t>
            </a:r>
            <a:endParaRPr>
              <a:solidFill>
                <a:srgbClr val="002855"/>
              </a:solidFill>
            </a:endParaRPr>
          </a:p>
        </p:txBody>
      </p:sp>
      <p:sp>
        <p:nvSpPr>
          <p:cNvPr id="600" name="Google Shape;600;p92"/>
          <p:cNvSpPr txBox="1"/>
          <p:nvPr>
            <p:ph idx="1" type="body"/>
          </p:nvPr>
        </p:nvSpPr>
        <p:spPr>
          <a:xfrm>
            <a:off x="628650" y="721525"/>
            <a:ext cx="8273100" cy="3632400"/>
          </a:xfrm>
          <a:prstGeom prst="rect">
            <a:avLst/>
          </a:prstGeom>
          <a:noFill/>
          <a:ln>
            <a:noFill/>
          </a:ln>
        </p:spPr>
        <p:txBody>
          <a:bodyPr anchorCtr="0" anchor="t" bIns="45700" lIns="91425" spcFirstLastPara="1" rIns="91425" wrap="square" tIns="45700">
            <a:noAutofit/>
          </a:bodyPr>
          <a:lstStyle/>
          <a:p>
            <a:pPr indent="-266700" lvl="0" marL="228600" marR="0" rtl="0" algn="l">
              <a:lnSpc>
                <a:spcPct val="70000"/>
              </a:lnSpc>
              <a:spcBef>
                <a:spcPts val="1000"/>
              </a:spcBef>
              <a:spcAft>
                <a:spcPts val="0"/>
              </a:spcAft>
              <a:buClr>
                <a:srgbClr val="002855"/>
              </a:buClr>
              <a:buSzPts val="2400"/>
              <a:buChar char="•"/>
            </a:pPr>
            <a:r>
              <a:rPr lang="en-US" sz="2400">
                <a:solidFill>
                  <a:srgbClr val="002855"/>
                </a:solidFill>
              </a:rPr>
              <a:t>Power (For / Against) + Privilege =</a:t>
            </a:r>
            <a:endParaRPr sz="2400">
              <a:solidFill>
                <a:srgbClr val="002855"/>
              </a:solidFill>
            </a:endParaRPr>
          </a:p>
          <a:p>
            <a:pPr indent="-266700" lvl="0" marL="228600" marR="0" rtl="0" algn="l">
              <a:lnSpc>
                <a:spcPct val="70000"/>
              </a:lnSpc>
              <a:spcBef>
                <a:spcPts val="1000"/>
              </a:spcBef>
              <a:spcAft>
                <a:spcPts val="0"/>
              </a:spcAft>
              <a:buClr>
                <a:srgbClr val="002855"/>
              </a:buClr>
              <a:buSzPts val="2400"/>
              <a:buChar char="•"/>
            </a:pPr>
            <a:r>
              <a:rPr lang="en-US" sz="2400">
                <a:solidFill>
                  <a:srgbClr val="002855"/>
                </a:solidFill>
              </a:rPr>
              <a:t>Oppression</a:t>
            </a:r>
            <a:endParaRPr sz="2400">
              <a:solidFill>
                <a:srgbClr val="002855"/>
              </a:solidFill>
            </a:endParaRPr>
          </a:p>
          <a:p>
            <a:pPr indent="-247650" lvl="1" marL="685800" marR="0" rtl="0" algn="l">
              <a:lnSpc>
                <a:spcPct val="70000"/>
              </a:lnSpc>
              <a:spcBef>
                <a:spcPts val="1000"/>
              </a:spcBef>
              <a:spcAft>
                <a:spcPts val="0"/>
              </a:spcAft>
              <a:buClr>
                <a:srgbClr val="002855"/>
              </a:buClr>
              <a:buSzPts val="2100"/>
              <a:buChar char="•"/>
            </a:pPr>
            <a:r>
              <a:rPr lang="en-US" sz="2100">
                <a:solidFill>
                  <a:srgbClr val="002855"/>
                </a:solidFill>
              </a:rPr>
              <a:t>The systemic devaluation…marginalization, and disadvantaging of certain social identities; the denial of some people things of value while others are given ready access​</a:t>
            </a:r>
            <a:endParaRPr sz="2100">
              <a:solidFill>
                <a:srgbClr val="002855"/>
              </a:solidFill>
            </a:endParaRPr>
          </a:p>
          <a:p>
            <a:pPr indent="0" lvl="0" marL="0" marR="0" rtl="0" algn="l">
              <a:lnSpc>
                <a:spcPct val="70000"/>
              </a:lnSpc>
              <a:spcBef>
                <a:spcPts val="1000"/>
              </a:spcBef>
              <a:spcAft>
                <a:spcPts val="0"/>
              </a:spcAft>
              <a:buNone/>
            </a:pPr>
            <a:r>
              <a:t/>
            </a:r>
            <a:endParaRPr sz="1600">
              <a:solidFill>
                <a:srgbClr val="002855"/>
              </a:solidFill>
            </a:endParaRPr>
          </a:p>
          <a:p>
            <a:pPr indent="-266700" lvl="0" marL="228600" rtl="0" algn="l">
              <a:lnSpc>
                <a:spcPct val="70000"/>
              </a:lnSpc>
              <a:spcBef>
                <a:spcPts val="1000"/>
              </a:spcBef>
              <a:spcAft>
                <a:spcPts val="0"/>
              </a:spcAft>
              <a:buClr>
                <a:srgbClr val="002855"/>
              </a:buClr>
              <a:buSzPts val="2400"/>
              <a:buChar char="•"/>
            </a:pPr>
            <a:r>
              <a:rPr lang="en-US" sz="2400">
                <a:solidFill>
                  <a:srgbClr val="002855"/>
                </a:solidFill>
              </a:rPr>
              <a:t>Examples of Power (For) + Privilege</a:t>
            </a:r>
            <a:endParaRPr sz="2400">
              <a:solidFill>
                <a:srgbClr val="002855"/>
              </a:solidFill>
            </a:endParaRPr>
          </a:p>
          <a:p>
            <a:pPr indent="-247650" lvl="1" marL="685800" rtl="0" algn="l">
              <a:lnSpc>
                <a:spcPct val="70000"/>
              </a:lnSpc>
              <a:spcBef>
                <a:spcPts val="500"/>
              </a:spcBef>
              <a:spcAft>
                <a:spcPts val="0"/>
              </a:spcAft>
              <a:buClr>
                <a:srgbClr val="002855"/>
              </a:buClr>
              <a:buSzPts val="2100"/>
              <a:buChar char="•"/>
            </a:pPr>
            <a:r>
              <a:rPr lang="en-US" sz="2100">
                <a:solidFill>
                  <a:srgbClr val="002855"/>
                </a:solidFill>
              </a:rPr>
              <a:t>Legacy admissions; Nepotism in hiring; “Image rehabilitation”</a:t>
            </a:r>
            <a:endParaRPr sz="2100">
              <a:solidFill>
                <a:srgbClr val="002855"/>
              </a:solidFill>
            </a:endParaRPr>
          </a:p>
          <a:p>
            <a:pPr indent="-266700" lvl="0" marL="228600" marR="0" rtl="0" algn="l">
              <a:lnSpc>
                <a:spcPct val="70000"/>
              </a:lnSpc>
              <a:spcBef>
                <a:spcPts val="1000"/>
              </a:spcBef>
              <a:spcAft>
                <a:spcPts val="0"/>
              </a:spcAft>
              <a:buClr>
                <a:srgbClr val="002855"/>
              </a:buClr>
              <a:buSzPts val="2400"/>
              <a:buChar char="•"/>
            </a:pPr>
            <a:r>
              <a:rPr lang="en-US" sz="2400">
                <a:solidFill>
                  <a:srgbClr val="002855"/>
                </a:solidFill>
              </a:rPr>
              <a:t>Examples of Power (Against) + Privilege</a:t>
            </a:r>
            <a:endParaRPr sz="2400">
              <a:solidFill>
                <a:srgbClr val="002855"/>
              </a:solidFill>
            </a:endParaRPr>
          </a:p>
          <a:p>
            <a:pPr indent="-247650" lvl="1" marL="685800" marR="0" rtl="0" algn="l">
              <a:lnSpc>
                <a:spcPct val="70000"/>
              </a:lnSpc>
              <a:spcBef>
                <a:spcPts val="1000"/>
              </a:spcBef>
              <a:spcAft>
                <a:spcPts val="0"/>
              </a:spcAft>
              <a:buClr>
                <a:srgbClr val="002855"/>
              </a:buClr>
              <a:buSzPts val="2100"/>
              <a:buChar char="•"/>
            </a:pPr>
            <a:r>
              <a:rPr lang="en-US" sz="2100">
                <a:solidFill>
                  <a:srgbClr val="002855"/>
                </a:solidFill>
              </a:rPr>
              <a:t>Tendency to think in terms of physical oppression (i.e. slavery/the Holocaust), but many are nearly invisible​</a:t>
            </a:r>
            <a:endParaRPr sz="2400">
              <a:solidFill>
                <a:srgbClr val="002855"/>
              </a:solidFill>
            </a:endParaRPr>
          </a:p>
        </p:txBody>
      </p:sp>
      <p:sp>
        <p:nvSpPr>
          <p:cNvPr id="601" name="Google Shape;601;p92"/>
          <p:cNvSpPr txBox="1"/>
          <p:nvPr/>
        </p:nvSpPr>
        <p:spPr>
          <a:xfrm>
            <a:off x="4780350" y="4515650"/>
            <a:ext cx="4121400" cy="3864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US" sz="1100" u="sng">
                <a:solidFill>
                  <a:schemeClr val="hlink"/>
                </a:solidFill>
                <a:hlinkClick r:id="rId3"/>
              </a:rPr>
              <a:t>https://www.racialequitytools.org/home</a:t>
            </a:r>
            <a:endParaRPr>
              <a:latin typeface="Calibri"/>
              <a:ea typeface="Calibri"/>
              <a:cs typeface="Calibri"/>
              <a:sym typeface="Calibri"/>
            </a:endParaRPr>
          </a:p>
        </p:txBody>
      </p:sp>
      <p:pic>
        <p:nvPicPr>
          <p:cNvPr id="602" name="Google Shape;602;p92"/>
          <p:cNvPicPr preferRelativeResize="0"/>
          <p:nvPr/>
        </p:nvPicPr>
        <p:blipFill>
          <a:blip r:embed="rId4">
            <a:alphaModFix/>
          </a:blip>
          <a:stretch>
            <a:fillRect/>
          </a:stretch>
        </p:blipFill>
        <p:spPr>
          <a:xfrm>
            <a:off x="7796656" y="80326"/>
            <a:ext cx="1105099" cy="11051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xEl>
                                              <p:pRg end="0" st="0"/>
                                            </p:txEl>
                                          </p:spTgt>
                                        </p:tgtEl>
                                        <p:attrNameLst>
                                          <p:attrName>style.visibility</p:attrName>
                                        </p:attrNameLst>
                                      </p:cBhvr>
                                      <p:to>
                                        <p:strVal val="visible"/>
                                      </p:to>
                                    </p:set>
                                    <p:animEffect filter="fade" transition="in">
                                      <p:cBhvr>
                                        <p:cTn dur="1000"/>
                                        <p:tgtEl>
                                          <p:spTgt spid="6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xEl>
                                              <p:pRg end="1" st="1"/>
                                            </p:txEl>
                                          </p:spTgt>
                                        </p:tgtEl>
                                        <p:attrNameLst>
                                          <p:attrName>style.visibility</p:attrName>
                                        </p:attrNameLst>
                                      </p:cBhvr>
                                      <p:to>
                                        <p:strVal val="visible"/>
                                      </p:to>
                                    </p:set>
                                    <p:animEffect filter="fade" transition="in">
                                      <p:cBhvr>
                                        <p:cTn dur="1000"/>
                                        <p:tgtEl>
                                          <p:spTgt spid="6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xEl>
                                              <p:pRg end="2" st="2"/>
                                            </p:txEl>
                                          </p:spTgt>
                                        </p:tgtEl>
                                        <p:attrNameLst>
                                          <p:attrName>style.visibility</p:attrName>
                                        </p:attrNameLst>
                                      </p:cBhvr>
                                      <p:to>
                                        <p:strVal val="visible"/>
                                      </p:to>
                                    </p:set>
                                    <p:animEffect filter="fade" transition="in">
                                      <p:cBhvr>
                                        <p:cTn dur="1000"/>
                                        <p:tgtEl>
                                          <p:spTgt spid="6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xEl>
                                              <p:pRg end="3" st="3"/>
                                            </p:txEl>
                                          </p:spTgt>
                                        </p:tgtEl>
                                        <p:attrNameLst>
                                          <p:attrName>style.visibility</p:attrName>
                                        </p:attrNameLst>
                                      </p:cBhvr>
                                      <p:to>
                                        <p:strVal val="visible"/>
                                      </p:to>
                                    </p:set>
                                    <p:animEffect filter="fade" transition="in">
                                      <p:cBhvr>
                                        <p:cTn dur="1000"/>
                                        <p:tgtEl>
                                          <p:spTgt spid="6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xEl>
                                              <p:pRg end="4" st="4"/>
                                            </p:txEl>
                                          </p:spTgt>
                                        </p:tgtEl>
                                        <p:attrNameLst>
                                          <p:attrName>style.visibility</p:attrName>
                                        </p:attrNameLst>
                                      </p:cBhvr>
                                      <p:to>
                                        <p:strVal val="visible"/>
                                      </p:to>
                                    </p:set>
                                    <p:animEffect filter="fade" transition="in">
                                      <p:cBhvr>
                                        <p:cTn dur="1000"/>
                                        <p:tgtEl>
                                          <p:spTgt spid="60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xEl>
                                              <p:pRg end="5" st="5"/>
                                            </p:txEl>
                                          </p:spTgt>
                                        </p:tgtEl>
                                        <p:attrNameLst>
                                          <p:attrName>style.visibility</p:attrName>
                                        </p:attrNameLst>
                                      </p:cBhvr>
                                      <p:to>
                                        <p:strVal val="visible"/>
                                      </p:to>
                                    </p:set>
                                    <p:animEffect filter="fade" transition="in">
                                      <p:cBhvr>
                                        <p:cTn dur="1000"/>
                                        <p:tgtEl>
                                          <p:spTgt spid="60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xEl>
                                              <p:pRg end="6" st="6"/>
                                            </p:txEl>
                                          </p:spTgt>
                                        </p:tgtEl>
                                        <p:attrNameLst>
                                          <p:attrName>style.visibility</p:attrName>
                                        </p:attrNameLst>
                                      </p:cBhvr>
                                      <p:to>
                                        <p:strVal val="visible"/>
                                      </p:to>
                                    </p:set>
                                    <p:animEffect filter="fade" transition="in">
                                      <p:cBhvr>
                                        <p:cTn dur="1000"/>
                                        <p:tgtEl>
                                          <p:spTgt spid="60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xEl>
                                              <p:pRg end="7" st="7"/>
                                            </p:txEl>
                                          </p:spTgt>
                                        </p:tgtEl>
                                        <p:attrNameLst>
                                          <p:attrName>style.visibility</p:attrName>
                                        </p:attrNameLst>
                                      </p:cBhvr>
                                      <p:to>
                                        <p:strVal val="visible"/>
                                      </p:to>
                                    </p:set>
                                    <p:animEffect filter="fade" transition="in">
                                      <p:cBhvr>
                                        <p:cTn dur="1000"/>
                                        <p:tgtEl>
                                          <p:spTgt spid="600">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93"/>
          <p:cNvSpPr txBox="1"/>
          <p:nvPr>
            <p:ph idx="4294967295" type="title"/>
          </p:nvPr>
        </p:nvSpPr>
        <p:spPr>
          <a:xfrm rot="-5400000">
            <a:off x="-1174125" y="1391538"/>
            <a:ext cx="4357800" cy="1971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002855"/>
                </a:solidFill>
              </a:rPr>
              <a:t>From Overt to Covert</a:t>
            </a:r>
            <a:endParaRPr>
              <a:solidFill>
                <a:srgbClr val="002855"/>
              </a:solidFill>
            </a:endParaRPr>
          </a:p>
        </p:txBody>
      </p:sp>
      <p:pic>
        <p:nvPicPr>
          <p:cNvPr descr="In 1981, the legendarily brutal campaign consultant Lee Atwater, after a decade as South Carolina's most effective Republican operative, was working in Ronald Reagan's White House when he was interviewed by Alexander Lamis, a political scientist at Case Western Reserve University. &#10;&#10;In this audio, made public for the first time ever, Atwater lays out how Republicans can win the vote of racists without sounding racist themselves. Listen to the full audio and read Rick Perlstein's analysis here: https://www.thenation.com/article/exclusive-lee-atwaters-infamous-1981-interview-southern-strategy/" id="608" name="Google Shape;608;p93" title="Exclusive: Lee Atwater's Infamous 1981 Interview on the Southern Strategy">
            <a:hlinkClick r:id="rId3"/>
          </p:cNvPr>
          <p:cNvPicPr preferRelativeResize="0"/>
          <p:nvPr/>
        </p:nvPicPr>
        <p:blipFill>
          <a:blip r:embed="rId4">
            <a:alphaModFix/>
          </a:blip>
          <a:stretch>
            <a:fillRect/>
          </a:stretch>
        </p:blipFill>
        <p:spPr>
          <a:xfrm>
            <a:off x="2029000" y="664500"/>
            <a:ext cx="5086000" cy="38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1000"/>
                                        <p:tgtEl>
                                          <p:spTgt spid="6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